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  <p:sldMasterId id="2147485542" r:id="rId2"/>
  </p:sldMasterIdLst>
  <p:notesMasterIdLst>
    <p:notesMasterId r:id="rId21"/>
  </p:notesMasterIdLst>
  <p:handoutMasterIdLst>
    <p:handoutMasterId r:id="rId22"/>
  </p:handoutMasterIdLst>
  <p:sldIdLst>
    <p:sldId id="562" r:id="rId3"/>
    <p:sldId id="564" r:id="rId4"/>
    <p:sldId id="537" r:id="rId5"/>
    <p:sldId id="539" r:id="rId6"/>
    <p:sldId id="570" r:id="rId7"/>
    <p:sldId id="568" r:id="rId8"/>
    <p:sldId id="552" r:id="rId9"/>
    <p:sldId id="545" r:id="rId10"/>
    <p:sldId id="546" r:id="rId11"/>
    <p:sldId id="567" r:id="rId12"/>
    <p:sldId id="550" r:id="rId13"/>
    <p:sldId id="553" r:id="rId14"/>
    <p:sldId id="555" r:id="rId15"/>
    <p:sldId id="557" r:id="rId16"/>
    <p:sldId id="569" r:id="rId17"/>
    <p:sldId id="560" r:id="rId18"/>
    <p:sldId id="565" r:id="rId19"/>
    <p:sldId id="566" r:id="rId20"/>
  </p:sldIdLst>
  <p:sldSz cx="9144000" cy="6858000" type="screen4x3"/>
  <p:notesSz cx="9945688" cy="68135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8" autoAdjust="0"/>
    <p:restoredTop sz="89805" autoAdjust="0"/>
  </p:normalViewPr>
  <p:slideViewPr>
    <p:cSldViewPr>
      <p:cViewPr varScale="1">
        <p:scale>
          <a:sx n="101" d="100"/>
          <a:sy n="101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0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9" y="1"/>
            <a:ext cx="43100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60AB61-5AEE-498B-B8DE-5B980982BDA4}" type="datetimeFigureOut">
              <a:rPr lang="ru-RU"/>
              <a:pPr>
                <a:defRPr/>
              </a:pPr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2238"/>
            <a:ext cx="43100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9" y="6472238"/>
            <a:ext cx="43100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4DA5-5F97-4BD6-8B83-9886F97BB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59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0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9" y="1"/>
            <a:ext cx="43100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12FBAF-DCCA-4408-B409-47E10B193FA5}" type="datetimeFigureOut">
              <a:rPr lang="ru-RU"/>
              <a:pPr>
                <a:defRPr/>
              </a:pPr>
              <a:t>28.01.2023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5188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36913"/>
            <a:ext cx="7958139" cy="3065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2238"/>
            <a:ext cx="43100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9" y="6472238"/>
            <a:ext cx="43100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283A4F-7AD6-42B8-9AA1-40E6C7709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53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8941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95000"/>
              </a:lnSpc>
            </a:pPr>
            <a:endParaRPr lang="ru-RU" sz="6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1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95000"/>
              </a:lnSpc>
            </a:pPr>
            <a:endParaRPr lang="ru-RU" sz="6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5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95000"/>
              </a:lnSpc>
            </a:pPr>
            <a:endParaRPr lang="ru-RU" sz="6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5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95000"/>
              </a:lnSpc>
            </a:pPr>
            <a:endParaRPr lang="ru-RU" sz="6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10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424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841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669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96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71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800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54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90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5000"/>
              </a:lnSpc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2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8084-523C-4F0F-9DCE-548DBC1E0CE3}" type="datetime1">
              <a:rPr lang="en-US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3FC1-EA1A-4B8B-9F32-5DACC3C11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A1A8-E567-41BE-96E4-51719BBC9E0D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2D6D-2C45-4ABB-A355-F9071047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EB97-54A1-4A7C-93C6-71B0D8309748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E105-D64D-46EB-8BFF-FBEF8DE63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D8084-523C-4F0F-9DCE-548DBC1E0CE3}" type="datetime1">
              <a:rPr lang="en-US" smtClean="0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B3FC1-EA1A-4B8B-9F32-5DACC3C11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DE234-DB02-42B3-A210-ADA1B96ADEB2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3D928-8C9B-4917-A230-B06ABACDC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E8FF2-F3B6-4333-AE93-BB384CD56EE9}" type="datetime1">
              <a:rPr lang="en-US" smtClean="0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34EAA-0EC4-47B4-90DB-3E19F9B95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18950-C937-492D-827D-8C7A814BDAC5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32ED4-CA80-4281-A2D1-7B108A67BD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B34E4-60C7-454F-B792-93EEDA3C43F6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CCA3-3C12-485C-ACCD-E9861C7C9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09C56-9DFA-4A91-BB8D-4554AC1C9A33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75A55-6C6D-4FAE-890A-29A7E0031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0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79939-DE4C-4354-834C-EA893C86CCE3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2F2F1-93B5-471D-BC97-D51CE4459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61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5F5CE-C53A-4867-8DEE-84092E736C17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88A6B-B901-4C5F-8124-EFF4D9E97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E234-DB02-42B3-A210-ADA1B96ADEB2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D928-8C9B-4917-A230-B06ABACDC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3EB0-9B96-444A-964A-4DF690644897}" type="datetime1">
              <a:rPr lang="en-US" smtClean="0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930B-3374-48D5-891F-9F773661E5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0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AA1A8-E567-41BE-96E4-51719BBC9E0D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B2D6D-2C45-4ABB-A355-F90710474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6EB97-54A1-4A7C-93C6-71B0D8309748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3E105-D64D-46EB-8BFF-FBEF8DE631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8FF2-F3B6-4333-AE93-BB384CD56EE9}" type="datetime1">
              <a:rPr lang="en-US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4EAA-0EC4-47B4-90DB-3E19F9B95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8950-C937-492D-827D-8C7A814BDAC5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2ED4-CA80-4281-A2D1-7B108A67B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34E4-60C7-454F-B792-93EEDA3C43F6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CCA3-3C12-485C-ACCD-E9861C7C9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9C56-9DFA-4A91-BB8D-4554AC1C9A33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5A55-6C6D-4FAE-890A-29A7E0031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724525" y="6165850"/>
            <a:ext cx="2514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9939-DE4C-4354-834C-EA893C86CCE3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263" y="6484938"/>
            <a:ext cx="8207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F2F1-93B5-471D-BC97-D51CE4459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F5CE-C53A-4867-8DEE-84092E736C17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8A6B-B901-4C5F-8124-EFF4D9E9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3EB0-9B96-444A-964A-4DF690644897}" type="datetime1">
              <a:rPr lang="en-US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930B-3374-48D5-891F-9F773661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6C5D0-1B24-4480-B60A-5D6D42400BAC}" type="datetime1">
              <a:rPr lang="en-US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1A39B0-C404-4E76-8D0C-7C22BB738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23" r:id="rId2"/>
    <p:sldLayoutId id="2147485539" r:id="rId3"/>
    <p:sldLayoutId id="2147485524" r:id="rId4"/>
    <p:sldLayoutId id="2147485525" r:id="rId5"/>
    <p:sldLayoutId id="2147485526" r:id="rId6"/>
    <p:sldLayoutId id="2147485540" r:id="rId7"/>
    <p:sldLayoutId id="2147485527" r:id="rId8"/>
    <p:sldLayoutId id="2147485541" r:id="rId9"/>
    <p:sldLayoutId id="2147485528" r:id="rId10"/>
    <p:sldLayoutId id="2147485529" r:id="rId11"/>
  </p:sldLayoutIdLst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A6C5D0-1B24-4480-B60A-5D6D42400BAC}" type="datetime1">
              <a:rPr lang="en-US" smtClean="0"/>
              <a:pPr>
                <a:defRPr/>
              </a:pPr>
              <a:t>1/28/2023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1A39B0-C404-4E76-8D0C-7C22BB738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5.png"/><Relationship Id="rId10" Type="http://schemas.openxmlformats.org/officeDocument/2006/relationships/image" Target="../media/image49.jpeg"/><Relationship Id="rId4" Type="http://schemas.openxmlformats.org/officeDocument/2006/relationships/image" Target="../media/image10.pn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13"/>
            <a:ext cx="9144000" cy="6858000"/>
          </a:xfrm>
          <a:prstGeom prst="rect">
            <a:avLst/>
          </a:prstGeom>
        </p:spPr>
      </p:pic>
      <p:pic>
        <p:nvPicPr>
          <p:cNvPr id="11266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4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Шеврон новый.gif"/>
          <p:cNvPicPr>
            <a:picLocks noChangeAspect="1"/>
          </p:cNvPicPr>
          <p:nvPr/>
        </p:nvPicPr>
        <p:blipFill>
          <a:blip r:embed="rId5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938" y="0"/>
            <a:ext cx="11350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43663"/>
            <a:ext cx="7556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5F913-46A9-4AF5-8C71-9579ED8FF7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1918145"/>
            <a:ext cx="8640960" cy="1366839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ВОЕННЫЙ ФАКУЛЬТЕТ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учреждении образования 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" y="3430313"/>
            <a:ext cx="9277920" cy="1366839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«БЕЛОРУССКАЯ ГОСУДАРСТВЕННАЯ </a:t>
            </a:r>
            <a:br>
              <a:rPr kumimoji="0" lang="ru-RU" sz="36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АКАДЕМИЯ АВИАЦИИ»</a:t>
            </a:r>
          </a:p>
        </p:txBody>
      </p:sp>
    </p:spTree>
    <p:extLst>
      <p:ext uri="{BB962C8B-B14F-4D97-AF65-F5344CB8AC3E}">
        <p14:creationId xmlns:p14="http://schemas.microsoft.com/office/powerpoint/2010/main" val="2964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28117"/>
            <a:ext cx="4428150" cy="293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247" y="890238"/>
            <a:ext cx="4517250" cy="29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285875" y="149538"/>
            <a:ext cx="6643688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КОМПЛЕКСНЫЙ ТРЕНАЖЕР ПОДГОТОВКИ РАСЧЕТА БАК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6" name="Рисунок 12" descr="Шеврон новый.gif"/>
          <p:cNvPicPr>
            <a:picLocks noChangeAspect="1"/>
          </p:cNvPicPr>
          <p:nvPr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150" y="0"/>
            <a:ext cx="831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9206" y="6592267"/>
            <a:ext cx="4159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7BE9FE-4F83-4C46-91ED-8789BBE64CFD}" type="slidenum"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724" y="3798277"/>
            <a:ext cx="4520976" cy="301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" y="3803837"/>
            <a:ext cx="4543814" cy="300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7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vs\Desktop\IMG_66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68" y="1008147"/>
            <a:ext cx="2880320" cy="167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\\Grinevich\фото и видео\АУД\IMG_1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558" y="759341"/>
            <a:ext cx="2983243" cy="198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1285875" y="69850"/>
            <a:ext cx="6643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ПОЛЕВАЯ  УЧЕБНАЯ  БАЗА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7" descr="\\Grinevich\фото и видео\АУД\IMG_13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07" y="2693090"/>
            <a:ext cx="2763980" cy="23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582" y="4868863"/>
            <a:ext cx="2597743" cy="181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D:\фото\практика 15\фотооооо\IMG_474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582" y="2765632"/>
            <a:ext cx="2607916" cy="193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п-к Тишенков С Ю\Посещения\004. ДОКЛАД МО РБ март 2016\фото ВС и АО\SAM_079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920" y="943520"/>
            <a:ext cx="2609999" cy="165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3" name="Рисунок 14" descr="Шеврон новый.gif"/>
          <p:cNvPicPr>
            <a:picLocks noChangeAspect="1"/>
          </p:cNvPicPr>
          <p:nvPr/>
        </p:nvPicPr>
        <p:blipFill>
          <a:blip r:embed="rId10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Номер слайда 4"/>
          <p:cNvSpPr txBox="1">
            <a:spLocks/>
          </p:cNvSpPr>
          <p:nvPr/>
        </p:nvSpPr>
        <p:spPr bwMode="auto">
          <a:xfrm>
            <a:off x="8388350" y="6443663"/>
            <a:ext cx="755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26A9B52-506B-4975-9472-8E377CEEE360}" type="slidenum">
              <a:rPr lang="en-US" sz="1200" b="1">
                <a:solidFill>
                  <a:srgbClr val="7F7F7F"/>
                </a:solidFill>
                <a:latin typeface="Trebuchet MS" pitchFamily="34" charset="0"/>
              </a:rPr>
              <a:pPr algn="r"/>
              <a:t>11</a:t>
            </a:fld>
            <a:endParaRPr lang="en-US" sz="1200" b="1">
              <a:solidFill>
                <a:srgbClr val="7F7F7F"/>
              </a:solidFill>
              <a:latin typeface="Trebuchet MS" pitchFamily="34" charset="0"/>
            </a:endParaRPr>
          </a:p>
        </p:txBody>
      </p:sp>
      <p:pic>
        <p:nvPicPr>
          <p:cNvPr id="1029" name="Picture 5" descr="C:\Users\pvs\Desktop\IMG_462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81" y="5041315"/>
            <a:ext cx="2726905" cy="173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90" y="2731213"/>
            <a:ext cx="2992253" cy="398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560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5">
            <a:extLst>
              <a:ext uri="{FF2B5EF4-FFF2-40B4-BE49-F238E27FC236}">
                <a16:creationId xmlns:a16="http://schemas.microsoft.com/office/drawing/2014/main" xmlns="" id="{40F1BBAC-51AB-4912-A843-79C75419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4658959"/>
            <a:ext cx="2541018" cy="171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1"/>
          <p:cNvSpPr>
            <a:spLocks noChangeArrowheads="1"/>
          </p:cNvSpPr>
          <p:nvPr/>
        </p:nvSpPr>
        <p:spPr bwMode="auto">
          <a:xfrm>
            <a:off x="1287463" y="130175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КУЛЬТУРНО-ДОСУГОВАЯ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Текст 8"/>
          <p:cNvSpPr>
            <a:spLocks noGrp="1"/>
          </p:cNvSpPr>
          <p:nvPr>
            <p:ph type="body" idx="1"/>
          </p:nvPr>
        </p:nvSpPr>
        <p:spPr>
          <a:xfrm>
            <a:off x="285750" y="1143000"/>
            <a:ext cx="8572500" cy="5000625"/>
          </a:xfrm>
        </p:spPr>
        <p:txBody>
          <a:bodyPr/>
          <a:lstStyle/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/>
          </a:p>
          <a:p>
            <a:pPr algn="just"/>
            <a:endParaRPr lang="ru-RU"/>
          </a:p>
        </p:txBody>
      </p:sp>
      <p:pic>
        <p:nvPicPr>
          <p:cNvPr id="43017" name="Рисунок 12" descr="Шеврон новый.gif"/>
          <p:cNvPicPr>
            <a:picLocks noChangeAspect="1"/>
          </p:cNvPicPr>
          <p:nvPr/>
        </p:nvPicPr>
        <p:blipFill>
          <a:blip r:embed="rId5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678863" y="6519863"/>
            <a:ext cx="431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25C3C1-C2B7-424A-91BD-9C5E8032549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2" descr="C:\Users\pvs_\Desktop\Праличу\Фото п-ку Праличу\3lZ666666666666666666666lrP5nG_I.jpg">
            <a:extLst>
              <a:ext uri="{FF2B5EF4-FFF2-40B4-BE49-F238E27FC236}">
                <a16:creationId xmlns:a16="http://schemas.microsoft.com/office/drawing/2014/main" xmlns="" id="{2F4126FB-0B21-45C5-969C-17DC0E2D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123" y="1013142"/>
            <a:ext cx="6345149" cy="2871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vs_\Desktop\Праличу\Рождественский бал\DSC_088888888888888888880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1081086"/>
            <a:ext cx="2567074" cy="1772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3" y="2912048"/>
            <a:ext cx="2571712" cy="171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999" y="4014348"/>
            <a:ext cx="3156898" cy="236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99" y="4048625"/>
            <a:ext cx="3516301" cy="234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069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9080"/>
            <a:ext cx="4252942" cy="270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1285875" y="142875"/>
            <a:ext cx="66436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ВОЕННОСЛУЖАЩИХ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5" name="Picture 3" descr="C:\Users\никита\Desktop\ПОДРАЗДЕЛЕНИЕ\SAM_22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40768"/>
            <a:ext cx="4291042" cy="241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1544637" y="103279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ЖИЛОЙ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3" name="Прямоугольник 14"/>
          <p:cNvSpPr>
            <a:spLocks noChangeArrowheads="1"/>
          </p:cNvSpPr>
          <p:nvPr/>
        </p:nvSpPr>
        <p:spPr bwMode="auto">
          <a:xfrm>
            <a:off x="251520" y="3913311"/>
            <a:ext cx="4406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КОМНАТА ДОСУГА  И ИНФОРМИРОВАНИЯ</a:t>
            </a:r>
          </a:p>
        </p:txBody>
      </p:sp>
      <p:pic>
        <p:nvPicPr>
          <p:cNvPr id="4" name="Рисунок 14" descr="Шеврон новый.gif"/>
          <p:cNvPicPr>
            <a:picLocks noChangeAspect="1"/>
          </p:cNvPicPr>
          <p:nvPr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84938"/>
            <a:ext cx="50006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B4BD01-A3B8-4331-9B7C-0E9C9A09D8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3" descr="C:\Documents and Settings\Евланов\Рабочий стол\ПРЕЗЕНТАЦИИ\Фото на презентацию\DSC_0460.JPG">
            <a:extLst>
              <a:ext uri="{FF2B5EF4-FFF2-40B4-BE49-F238E27FC236}">
                <a16:creationId xmlns:a16="http://schemas.microsoft.com/office/drawing/2014/main" xmlns="" id="{90049762-E38E-4C9D-82F4-50BB06FE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44974"/>
            <a:ext cx="4320480" cy="256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F2233C4-63BE-4EEF-B498-BFC76ADA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490" y="3871911"/>
            <a:ext cx="387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КОМНАТА ДЛЯ СПОРТИВНЫХ ЗАНЯТИЙ</a:t>
            </a:r>
          </a:p>
        </p:txBody>
      </p:sp>
      <p:sp>
        <p:nvSpPr>
          <p:cNvPr id="20" name="Прямоугольник 16">
            <a:extLst>
              <a:ext uri="{FF2B5EF4-FFF2-40B4-BE49-F238E27FC236}">
                <a16:creationId xmlns:a16="http://schemas.microsoft.com/office/drawing/2014/main" xmlns="" id="{4E7D7D8D-D636-49FF-8C60-6CE2F9AE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032793"/>
            <a:ext cx="3875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КОМНАТА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БЫТОВОГО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ОБСЛУЖИВАНИЯ</a:t>
            </a:r>
          </a:p>
        </p:txBody>
      </p:sp>
      <p:pic>
        <p:nvPicPr>
          <p:cNvPr id="21" name="Рисунок 1">
            <a:extLst>
              <a:ext uri="{FF2B5EF4-FFF2-40B4-BE49-F238E27FC236}">
                <a16:creationId xmlns:a16="http://schemas.microsoft.com/office/drawing/2014/main" xmlns="" id="{984E9D14-DF08-41D6-9C94-C36A396ACF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697" y="1317857"/>
            <a:ext cx="4267200" cy="244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4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0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84938"/>
            <a:ext cx="4286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18F135-7A06-4DFE-B338-1D142BBC25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B7CF6C83-AA12-416E-873C-40EBA1EF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14" y="44624"/>
            <a:ext cx="68580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 ПИТАНИЯ </a:t>
            </a:r>
          </a:p>
          <a:p>
            <a:pPr algn="ctr">
              <a:lnSpc>
                <a:spcPts val="2700"/>
              </a:lnSpc>
            </a:pP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 МЕДИЦИНСКОГО  ОБЕСПЕЧЕНИЯ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319D94E-54C9-4237-85AA-9A6A9600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27" y="836712"/>
            <a:ext cx="351857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883E303E-3496-484E-8B89-D7FD7F72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528193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F51D8281-EE9A-44EB-ADA6-444CA664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007867" cy="252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E82640-CAFC-4AA8-8C29-99BBFBFD2334}"/>
              </a:ext>
            </a:extLst>
          </p:cNvPr>
          <p:cNvSpPr txBox="1"/>
          <p:nvPr/>
        </p:nvSpPr>
        <p:spPr>
          <a:xfrm>
            <a:off x="106363" y="3091391"/>
            <a:ext cx="87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Питание курсантов</a:t>
            </a:r>
            <a:r>
              <a:rPr lang="ru-RU" sz="2000" dirty="0">
                <a:latin typeface="Times New Roman"/>
                <a:ea typeface="Times New Roman"/>
              </a:rPr>
              <a:t> организовано в столовой </a:t>
            </a:r>
            <a:r>
              <a:rPr lang="ru-RU" sz="2000" dirty="0" smtClean="0">
                <a:latin typeface="Times New Roman"/>
                <a:ea typeface="Times New Roman"/>
              </a:rPr>
              <a:t>БГАА (в 2022 году завершён  капитальный ремонт)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9785856-7461-4A3E-81FB-ECD9D66FC9ED}"/>
              </a:ext>
            </a:extLst>
          </p:cNvPr>
          <p:cNvSpPr txBox="1"/>
          <p:nvPr/>
        </p:nvSpPr>
        <p:spPr>
          <a:xfrm>
            <a:off x="121915" y="6174407"/>
            <a:ext cx="869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Медицинское обеспечение курсантов </a:t>
            </a:r>
            <a:r>
              <a:rPr lang="ru-RU" sz="2000" dirty="0">
                <a:latin typeface="Times New Roman"/>
                <a:ea typeface="Times New Roman"/>
              </a:rPr>
              <a:t>организовано в </a:t>
            </a:r>
            <a:r>
              <a:rPr lang="ru-RU" sz="2000" dirty="0" smtClean="0">
                <a:latin typeface="Times New Roman"/>
                <a:ea typeface="Times New Roman"/>
              </a:rPr>
              <a:t>УО ВАРБ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и амбулатории БГАА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81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Прямоугольник 1"/>
          <p:cNvSpPr>
            <a:spLocks noChangeArrowheads="1"/>
          </p:cNvSpPr>
          <p:nvPr/>
        </p:nvSpPr>
        <p:spPr bwMode="auto">
          <a:xfrm>
            <a:off x="1242803" y="216772"/>
            <a:ext cx="70288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 ВОЕННОГО ФАКУЛЬТЕТА*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0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84938"/>
            <a:ext cx="4286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18F135-7A06-4DFE-B338-1D142BBC256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410701E2-BEC8-42F8-AD23-BBA5092E2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51239"/>
              </p:ext>
            </p:extLst>
          </p:nvPr>
        </p:nvGraphicFramePr>
        <p:xfrm>
          <a:off x="176535" y="1399345"/>
          <a:ext cx="8856984" cy="2342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3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3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804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довольствия</a:t>
                      </a:r>
                    </a:p>
                  </a:txBody>
                  <a:tcPr marL="91439" marR="91439" marT="45726" marB="457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 бел. рублях</a:t>
                      </a:r>
                    </a:p>
                  </a:txBody>
                  <a:tcPr marL="91439" marR="91439" marT="45726" marB="457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101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денежное довольствие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ru-RU" sz="3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400 до 600</a:t>
                      </a:r>
                      <a:r>
                        <a:rPr lang="ru-RU" sz="3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руки</a:t>
                      </a:r>
                      <a:endParaRPr lang="ru-RU" sz="3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101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Материальная помощь и пособие на оздоровление 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ru-RU" sz="3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780 до 830 в год</a:t>
                      </a:r>
                      <a:endParaRPr lang="ru-RU" sz="3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Прямоугольник 1">
            <a:extLst>
              <a:ext uri="{FF2B5EF4-FFF2-40B4-BE49-F238E27FC236}">
                <a16:creationId xmlns="" xmlns:a16="http://schemas.microsoft.com/office/drawing/2014/main" id="{687766A5-0111-4B98-813D-7C8C3146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5" y="3773562"/>
            <a:ext cx="7028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- без учета стоимости проживания в г. Минске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="" xmlns:a16="http://schemas.microsoft.com/office/drawing/2014/main" id="{687766A5-0111-4B98-813D-7C8C3146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03" y="4318526"/>
            <a:ext cx="8929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4013" algn="just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курсанты обеспечиваются бесплатным трехразовым питанием</a:t>
            </a: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19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0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84938"/>
            <a:ext cx="4286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18F135-7A06-4DFE-B338-1D142BBC25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6A2AFC5A-3B42-420C-B1C2-A0F904A7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42645"/>
            <a:ext cx="7000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УРОВНЕ КОНКУРСА И ПРОХОДНЫХ БАЛЛАХ В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03CE452-4525-4191-AD6E-B9EEDF88D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36159"/>
              </p:ext>
            </p:extLst>
          </p:nvPr>
        </p:nvGraphicFramePr>
        <p:xfrm>
          <a:off x="179512" y="1196752"/>
          <a:ext cx="8856538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3495837">
                  <a:extLst>
                    <a:ext uri="{9D8B030D-6E8A-4147-A177-3AD203B41FA5}">
                      <a16:colId xmlns:a16="http://schemas.microsoft.com/office/drawing/2014/main" xmlns="" val="813735875"/>
                    </a:ext>
                  </a:extLst>
                </a:gridCol>
                <a:gridCol w="1449755">
                  <a:extLst>
                    <a:ext uri="{9D8B030D-6E8A-4147-A177-3AD203B41FA5}">
                      <a16:colId xmlns:a16="http://schemas.microsoft.com/office/drawing/2014/main" xmlns="" val="280694090"/>
                    </a:ext>
                  </a:extLst>
                </a:gridCol>
                <a:gridCol w="1373875">
                  <a:extLst>
                    <a:ext uri="{9D8B030D-6E8A-4147-A177-3AD203B41FA5}">
                      <a16:colId xmlns:a16="http://schemas.microsoft.com/office/drawing/2014/main" xmlns="" val="1483410448"/>
                    </a:ext>
                  </a:extLst>
                </a:gridCol>
                <a:gridCol w="1212294">
                  <a:extLst>
                    <a:ext uri="{9D8B030D-6E8A-4147-A177-3AD203B41FA5}">
                      <a16:colId xmlns:a16="http://schemas.microsoft.com/office/drawing/2014/main" xmlns="" val="1184517053"/>
                    </a:ext>
                  </a:extLst>
                </a:gridCol>
                <a:gridCol w="1324777">
                  <a:extLst>
                    <a:ext uri="{9D8B030D-6E8A-4147-A177-3AD203B41FA5}">
                      <a16:colId xmlns:a16="http://schemas.microsoft.com/office/drawing/2014/main" xmlns="" val="134772140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специальности, (направления специальность, специализации);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чьих интересах (ВС (из них для КГБ), ГПК, ВВ, МЧС, МВД)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Контрольные цифры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 fontAlgn="base" hangingPunct="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человек, подавших документы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Конкурс, чел./место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(мин.)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775272"/>
                  </a:ext>
                </a:extLst>
              </a:tr>
              <a:tr h="360040">
                <a:tc gridSpan="5"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Военный факультет в учреждении образования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«Белорусская государственная академия авиации»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6306718"/>
                  </a:ext>
                </a:extLst>
              </a:tr>
              <a:tr h="46471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Специальность: 1-95 02 11 «Техническая эксплуатация средств наземного обеспечения полетов»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519946"/>
                  </a:ext>
                </a:extLst>
              </a:tr>
              <a:tr h="327374">
                <a:tc gridSpan="5">
                  <a:txBody>
                    <a:bodyPr/>
                    <a:lstStyle/>
                    <a:p>
                      <a:pPr algn="l" fontAlgn="base" hangingPunc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Специальность: 1-37 04 03 «Беспилотные авиационные комплексы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направлениям)»: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0973351"/>
                  </a:ext>
                </a:extLst>
              </a:tr>
              <a:tr h="618401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Специализация: 1-37 04 03-01 01 «Техническая эксплуатация беспилотных авиационных комплексов» </a:t>
                      </a:r>
                      <a:b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интересах ВС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7542285"/>
                  </a:ext>
                </a:extLst>
              </a:tr>
              <a:tr h="618401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Специализация: 1-37 04 03-01 01 «Техническая эксплуатация беспилотных авиационных комплексов» </a:t>
                      </a:r>
                      <a:b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интересах ВВ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7417583"/>
                  </a:ext>
                </a:extLst>
              </a:tr>
              <a:tr h="618401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Специализация: 1-37 04 03-01 02 «Технологическая эксплуатация беспилотных авиационных комплексов»</a:t>
                      </a:r>
                      <a:b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интересах ВС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250797"/>
                  </a:ext>
                </a:extLst>
              </a:tr>
              <a:tr h="618401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Специализация: 1-37 04 03-01 02 «Технологическая эксплуатация беспилотных авиационных комплексов»</a:t>
                      </a:r>
                      <a:b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интересах ВВ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374047"/>
                  </a:ext>
                </a:extLst>
              </a:tr>
              <a:tr h="27632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факультет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9" marR="39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846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997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0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84938"/>
            <a:ext cx="4286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18F135-7A06-4DFE-B338-1D142BBC25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6A2AFC5A-3B42-420C-B1C2-A0F904A7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7" y="121311"/>
            <a:ext cx="7171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e-BY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ОСНОВНЫХ ЭЛЕМЕНТОВ </a:t>
            </a:r>
            <a:r>
              <a:rPr lang="be-BY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ПРИЕМНОЙ КАМПАНИИ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56F683AB-29BC-4439-ABCD-990006CF9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79" y="1031875"/>
            <a:ext cx="8858250" cy="57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3" indent="-17463">
              <a:spcBef>
                <a:spcPct val="20000"/>
              </a:spcBef>
              <a:buChar char="•"/>
              <a:tabLst>
                <a:tab pos="61198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11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1198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119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119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7000"/>
              </a:lnSpc>
              <a:spcBef>
                <a:spcPct val="0"/>
              </a:spcBef>
              <a:buFontTx/>
              <a:buNone/>
            </a:pPr>
            <a:r>
              <a:rPr lang="be-BY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в военный комиссариат осуществляется </a:t>
            </a:r>
            <a:r>
              <a:rPr lang="be-BY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апреля.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be-BY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состояния здоровья, физической подготовки и профессионально-психологический отбор проводится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 мая.</a:t>
            </a:r>
          </a:p>
          <a:p>
            <a:pPr algn="just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и зачисление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военный факультет организуется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7000"/>
              </a:lnSpc>
              <a:spcBef>
                <a:spcPts val="600"/>
              </a:spcBef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по специальности </a:t>
            </a:r>
          </a:p>
          <a:p>
            <a:pPr algn="ctr">
              <a:lnSpc>
                <a:spcPct val="97000"/>
              </a:lnSpc>
              <a:spcBef>
                <a:spcPts val="600"/>
              </a:spcBef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«Беспилотные авиационные комплексы» планируется набор </a:t>
            </a:r>
            <a:r>
              <a:rPr lang="ru-RU" alt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девушек</a:t>
            </a:r>
            <a:endParaRPr lang="ru-RU" altLang="ru-RU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2107"/>
            <a:ext cx="17684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938" y="0"/>
            <a:ext cx="11350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43663"/>
            <a:ext cx="7556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725F913-46A9-4AF5-8C71-9579ED8FF787}" type="slidenum">
              <a:rPr lang="en-US" smtClean="0"/>
              <a:pPr algn="r"/>
              <a:t>18</a:t>
            </a:fld>
            <a:endParaRPr lang="en-US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4" y="2204864"/>
            <a:ext cx="4480208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04865"/>
            <a:ext cx="4461346" cy="4653136"/>
          </a:xfrm>
          <a:prstGeom prst="rect">
            <a:avLst/>
          </a:prstGeom>
        </p:spPr>
      </p:pic>
      <p:sp>
        <p:nvSpPr>
          <p:cNvPr id="7" name="Прямоугольник 18"/>
          <p:cNvSpPr>
            <a:spLocks noChangeArrowheads="1"/>
          </p:cNvSpPr>
          <p:nvPr/>
        </p:nvSpPr>
        <p:spPr bwMode="auto">
          <a:xfrm>
            <a:off x="509621" y="1340768"/>
            <a:ext cx="2919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Instagram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auto">
          <a:xfrm>
            <a:off x="4315684" y="1366838"/>
            <a:ext cx="475252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Виртуальная экскурсия </a:t>
            </a:r>
          </a:p>
          <a:p>
            <a:pPr algn="ctr">
              <a:lnSpc>
                <a:spcPts val="3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 военному факультету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0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950" y="0"/>
            <a:ext cx="6011863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142875"/>
            <a:ext cx="64801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40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45244"/>
            <a:ext cx="12985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Шеврон новый.gif"/>
          <p:cNvPicPr>
            <a:picLocks noChangeAspect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43663"/>
            <a:ext cx="7556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8567F26-E558-4866-A326-FC710FEE0AC3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xmlns="" id="{1922C43C-C461-4CAF-8F23-EACDE17F0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50" y="298423"/>
            <a:ext cx="7272807" cy="4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ВОЕННОГО ФАКУЛЬТЕТА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483DC663-EBE1-4F74-956F-D140BFBB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268760"/>
            <a:ext cx="8496944" cy="49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indent="35560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Военный цикл (1975 – 1993)</a:t>
            </a:r>
          </a:p>
          <a:p>
            <a:pPr indent="35560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Минском авиационно-техническом училище гражданской авиации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соответствии с приказом Министра высшего и среднего образования 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C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СР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от 05.08.1975 № 123 создан военный цикл.</a:t>
            </a:r>
          </a:p>
          <a:p>
            <a:pPr indent="35560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Военная кафедра (1993 – 2007)</a:t>
            </a:r>
          </a:p>
          <a:p>
            <a:pPr lvl="0" indent="35560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соответствии с приказом Министра обороны и Министра образования РБ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от 03.08.1993 №274/247 создана военная кафедра.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35560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Военный факультет (2007 –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indent="35560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Минском государственном высшем авиационном колледже  в соответствии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 постановлением Министерства Обороны РБ и Министерства транспорта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 коммуникаций РБ от 25.05.2007 № 38/30 образован военный факультет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(далее – ВФ). </a:t>
            </a:r>
          </a:p>
          <a:p>
            <a:pPr indent="35560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соответствии с Положением о ВФ, утвержденным постановлением МО РБ </a:t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 Министерства транспорта и коммуникаций РБ </a:t>
            </a:r>
            <a:r>
              <a:rPr lang="ru-RU" dirty="0">
                <a:latin typeface="Times New Roman"/>
                <a:ea typeface="Times New Roman"/>
              </a:rPr>
              <a:t>от 26.08.2022 № 45/78, ВФ является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структурным подразделением учреждения образования «Белорусская государственная академия авиации (далее – БГАА)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6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vs_\Desktop\DSC0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272" y="2534015"/>
            <a:ext cx="3678684" cy="411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vs_\Desktop\DSC01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7472"/>
            <a:ext cx="5112568" cy="3128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1950" y="0"/>
            <a:ext cx="6011863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142875"/>
            <a:ext cx="64801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40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45244"/>
            <a:ext cx="12985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Шеврон новый.gif"/>
          <p:cNvPicPr>
            <a:picLocks noChangeAspect="1"/>
          </p:cNvPicPr>
          <p:nvPr/>
        </p:nvPicPr>
        <p:blipFill>
          <a:blip r:embed="rId5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43663"/>
            <a:ext cx="7556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8567F26-E558-4866-A326-FC710FEE0AC3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00100" y="247711"/>
            <a:ext cx="7086650" cy="7848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6-05-1031-19 «Эксплуатация аэродромов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средств наземного обеспечения полетов»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506" y="11874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СФЕРА ПРОФЕССИОНАЛЬНОЙ ДЕЯТЕЛЬНОСТИ СПЕЦИАЛИСТА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24" y="1480185"/>
            <a:ext cx="8677472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ts val="2000"/>
              </a:lnSpc>
              <a:spcAft>
                <a:spcPts val="300"/>
              </a:spcAft>
              <a:buSzPct val="130000"/>
              <a:buFontTx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подразделениями инженерно-аэродромного, автотехнического 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электрогазового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обеспечения; </a:t>
            </a:r>
          </a:p>
          <a:p>
            <a:pPr indent="358775" algn="just">
              <a:lnSpc>
                <a:spcPts val="2000"/>
              </a:lnSpc>
              <a:spcAft>
                <a:spcPts val="300"/>
              </a:spcAft>
              <a:buSzPct val="130000"/>
              <a:buFontTx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руководство эксплуатацией, ремонтом и хранением средств наземного обеспечения полетов, эксплуатацией аэродромов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260475" y="3140968"/>
            <a:ext cx="3064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56C7AA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ОБУЧЕНИЯ – 4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024" y="2636912"/>
            <a:ext cx="5285804" cy="5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1700"/>
              </a:lnSpc>
              <a:spcBef>
                <a:spcPct val="20000"/>
              </a:spcBef>
              <a:buClr>
                <a:srgbClr val="56C7AA"/>
              </a:buClr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ПРИСВАИВАЕМАЯ КВАЛИФИКАЦИЯ </a:t>
            </a:r>
          </a:p>
          <a:p>
            <a:pPr algn="ctr" eaLnBrk="0" hangingPunct="0">
              <a:lnSpc>
                <a:spcPts val="1700"/>
              </a:lnSpc>
              <a:spcBef>
                <a:spcPct val="20000"/>
              </a:spcBef>
              <a:buClr>
                <a:srgbClr val="56C7AA"/>
              </a:buClr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«Инженер. Специалист по управлению»</a:t>
            </a:r>
          </a:p>
        </p:txBody>
      </p:sp>
    </p:spTree>
    <p:extLst>
      <p:ext uri="{BB962C8B-B14F-4D97-AF65-F5344CB8AC3E}">
        <p14:creationId xmlns:p14="http://schemas.microsoft.com/office/powerpoint/2010/main" val="35874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950" y="0"/>
            <a:ext cx="6011863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142875"/>
            <a:ext cx="64801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40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45244"/>
            <a:ext cx="12985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Шеврон новый.gif"/>
          <p:cNvPicPr>
            <a:picLocks noChangeAspect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43663"/>
            <a:ext cx="7556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8567F26-E558-4866-A326-FC710FEE0AC3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-346870" y="1823370"/>
            <a:ext cx="8656164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58775" algn="just" eaLnBrk="0" hangingPunct="0">
              <a:lnSpc>
                <a:spcPts val="2000"/>
              </a:lnSpc>
              <a:spcAft>
                <a:spcPts val="300"/>
              </a:spcAft>
              <a:buSzPct val="130000"/>
              <a:buFontTx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техническая эксплуатация беспилотных авиационных комплексов;</a:t>
            </a:r>
          </a:p>
          <a:p>
            <a:pPr marL="342900" indent="358775" algn="just" eaLnBrk="0" hangingPunct="0">
              <a:lnSpc>
                <a:spcPts val="2000"/>
              </a:lnSpc>
              <a:spcAft>
                <a:spcPts val="300"/>
              </a:spcAft>
              <a:buSzPct val="130000"/>
              <a:buFontTx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беспилотными летательными аппаратами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90392" y="15587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СФЕРА ПРОФЕССИОНАЛЬНОЙ ДЕЯТЕЛЬНОСТИ СПЕЦИАЛИСТА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8031"/>
            <a:ext cx="7171134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6-05-0715-02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«Беспилотные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авиационные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комплексы»</a:t>
            </a:r>
          </a:p>
          <a:p>
            <a:pPr lvl="0" indent="354013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-Техническая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</a:t>
            </a:r>
          </a:p>
          <a:p>
            <a:pPr lvl="0" indent="354013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-Технологическая эксплуатация БАК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  <a:defRPr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024" y="2426655"/>
            <a:ext cx="5285804" cy="5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1700"/>
              </a:lnSpc>
              <a:spcBef>
                <a:spcPct val="20000"/>
              </a:spcBef>
              <a:buClr>
                <a:srgbClr val="56C7AA"/>
              </a:buClr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ПРИСВАИВАЕМАЯ КВАЛИФИКАЦИЯ </a:t>
            </a:r>
          </a:p>
          <a:p>
            <a:pPr algn="ctr" eaLnBrk="0" hangingPunct="0">
              <a:lnSpc>
                <a:spcPts val="1700"/>
              </a:lnSpc>
              <a:spcBef>
                <a:spcPct val="20000"/>
              </a:spcBef>
              <a:buClr>
                <a:srgbClr val="56C7AA"/>
              </a:buClr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«Инженер. Специалист по управлению»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71600" y="2872860"/>
            <a:ext cx="3064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56C7AA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ОБУЧЕНИЯ – 4 года</a:t>
            </a:r>
          </a:p>
        </p:txBody>
      </p:sp>
      <p:pic>
        <p:nvPicPr>
          <p:cNvPr id="4101" name="Picture 5" descr="C:\Users\pvs_\Desktop\DSC_0035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4" y="3140968"/>
            <a:ext cx="5662362" cy="3809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29" y="2362952"/>
            <a:ext cx="2863632" cy="457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8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950" y="0"/>
            <a:ext cx="6011863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142875"/>
            <a:ext cx="64801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40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45244"/>
            <a:ext cx="12985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Шеврон новый.gif"/>
          <p:cNvPicPr>
            <a:picLocks noChangeAspect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43663"/>
            <a:ext cx="7556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8567F26-E558-4866-A326-FC710FEE0AC3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86974" y="1513300"/>
            <a:ext cx="89018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Вступительных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по трем учебным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предметам:</a:t>
            </a:r>
          </a:p>
          <a:p>
            <a:pPr indent="717550" algn="just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язык;</a:t>
            </a:r>
          </a:p>
          <a:p>
            <a:pPr indent="541338" algn="just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математика;</a:t>
            </a:r>
          </a:p>
          <a:p>
            <a:pPr indent="541338" algn="just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2314" y="316064"/>
            <a:ext cx="7171134" cy="41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1286626" y="46577"/>
            <a:ext cx="664368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ВОДИТЕЛЕЙ КАТЕГОРИИ «С»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6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50" y="1001389"/>
            <a:ext cx="44135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7" name="Рисунок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7" y="3665344"/>
            <a:ext cx="4289354" cy="280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Рисунок 9" descr="Шеврон новый.gif"/>
          <p:cNvPicPr>
            <a:picLocks noChangeAspect="1"/>
          </p:cNvPicPr>
          <p:nvPr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_00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" y="3664419"/>
            <a:ext cx="44644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2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70730" y="6592267"/>
            <a:ext cx="4286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70CC011-680F-4D5B-9DD3-FA75007671F9}" type="slidenum">
              <a:rPr lang="en-US" sz="1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0180821_11370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5528" y="974694"/>
            <a:ext cx="4289130" cy="268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0" y="642202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осуществляется по всем специальностям за счет средств МО РБ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1115616" y="241484"/>
            <a:ext cx="72728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И АУДИТОРНЫЙ ФОНД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5" name="Рисунок 10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84938"/>
            <a:ext cx="4286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BD3BF9-BD76-43DD-9587-F7AD8B1C3C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14" y="1339633"/>
            <a:ext cx="2847910" cy="172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560" y="3100039"/>
            <a:ext cx="2847600" cy="169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4560" y="1278149"/>
            <a:ext cx="2847600" cy="179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99" y="3157601"/>
            <a:ext cx="2786558" cy="163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825" y="3055554"/>
            <a:ext cx="2731960" cy="174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90" y="4765550"/>
            <a:ext cx="2818370" cy="183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080" y="4771577"/>
            <a:ext cx="2620464" cy="175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0" descr="image-b69399ad40bb938cd614bf69d261769311da80c2df67fb77c2fc41003523950b-V">
            <a:extLst>
              <a:ext uri="{FF2B5EF4-FFF2-40B4-BE49-F238E27FC236}">
                <a16:creationId xmlns:a16="http://schemas.microsoft.com/office/drawing/2014/main" xmlns="" id="{47DEC679-2FBA-4E74-B2A5-09F61E30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91" y="4869160"/>
            <a:ext cx="2731960" cy="169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TSU\Desktop\доклад НВФ 6.02.2017\доклад УАТБ 10-14 вопрос\ФОТО\Рисунок42.jpg">
            <a:extLst>
              <a:ext uri="{FF2B5EF4-FFF2-40B4-BE49-F238E27FC236}">
                <a16:creationId xmlns:a16="http://schemas.microsoft.com/office/drawing/2014/main" xmlns="" id="{A7749598-ED0F-4530-A202-F377DBAA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593" y="1303773"/>
            <a:ext cx="2769437" cy="176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620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1285875" y="69850"/>
            <a:ext cx="6643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>
              <a:solidFill>
                <a:srgbClr val="FF0000"/>
              </a:solidFill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УЧЕБНАЯ  АВИАЦИОННО-ТЕХНИЧЕСКАЯ  БАЗА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4" name="Рисунок 12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84938"/>
            <a:ext cx="4286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8C4A99D-DBC1-4714-9A8E-AA1DB7B142D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41" y="3912418"/>
            <a:ext cx="4069026" cy="27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861" y="1098025"/>
            <a:ext cx="4046006" cy="269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0" y="3912418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0" y="1098025"/>
            <a:ext cx="4032448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63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E:\Академия авиации\Screenshot_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285875" y="0"/>
            <a:ext cx="6643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БЕСПИЛОТНЫЕ АВИАЦИОННЫЕ КОМПЛЕКСЫ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363" y="1773238"/>
            <a:ext cx="8929687" cy="3095625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148263" y="5157788"/>
            <a:ext cx="3960812" cy="1370012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6" name="Рисунок 12" descr="Шеврон новый.gif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150" y="0"/>
            <a:ext cx="831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84938"/>
            <a:ext cx="4159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7BE9FE-4F83-4C46-91ED-8789BBE64C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2" descr="C:\Users\pvs_\Desktop\Праличу\Курсанты с беспилотниками\Butko_2019\IMG55555555555555555555555555555555555555555555555_00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476" y="975116"/>
            <a:ext cx="3854901" cy="2642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19" y="3722741"/>
            <a:ext cx="3943676" cy="280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9" y="1060889"/>
            <a:ext cx="4117620" cy="54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172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12196</TotalTime>
  <Words>413</Words>
  <Application>Microsoft Office PowerPoint</Application>
  <PresentationFormat>Экран (4:3)</PresentationFormat>
  <Paragraphs>139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UMH</dc:creator>
  <cp:lastModifiedBy>Учетная запись Майкрософт</cp:lastModifiedBy>
  <cp:revision>1027</cp:revision>
  <cp:lastPrinted>2019-08-19T13:07:26Z</cp:lastPrinted>
  <dcterms:created xsi:type="dcterms:W3CDTF">2015-08-14T12:52:41Z</dcterms:created>
  <dcterms:modified xsi:type="dcterms:W3CDTF">2023-01-28T08:30:10Z</dcterms:modified>
</cp:coreProperties>
</file>