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79" r:id="rId6"/>
    <p:sldId id="283" r:id="rId7"/>
    <p:sldId id="282" r:id="rId8"/>
    <p:sldId id="259" r:id="rId9"/>
    <p:sldId id="271" r:id="rId10"/>
    <p:sldId id="281" r:id="rId11"/>
    <p:sldId id="276" r:id="rId12"/>
    <p:sldId id="273" r:id="rId13"/>
    <p:sldId id="275" r:id="rId14"/>
    <p:sldId id="260" r:id="rId15"/>
    <p:sldId id="272" r:id="rId16"/>
    <p:sldId id="274" r:id="rId17"/>
    <p:sldId id="277" r:id="rId18"/>
    <p:sldId id="278" r:id="rId19"/>
    <p:sldId id="284" r:id="rId20"/>
    <p:sldId id="280" r:id="rId2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CCFF66"/>
    <a:srgbClr val="337F40"/>
    <a:srgbClr val="0000FF"/>
    <a:srgbClr val="000066"/>
    <a:srgbClr val="009900"/>
    <a:srgbClr val="CC0099"/>
    <a:srgbClr val="FF9900"/>
    <a:srgbClr val="941C36"/>
    <a:srgbClr val="4F76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1"/>
    <p:restoredTop sz="94796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9C5E0-FC65-4183-9871-42E55F569BA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3DF71-6921-4DC8-9414-7C4C029FD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body" idx="1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6287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9524" y="3631"/>
            <a:ext cx="935609" cy="44258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Полилиния 8"/>
          <p:cNvSpPr/>
          <p:nvPr/>
        </p:nvSpPr>
        <p:spPr>
          <a:xfrm flipH="1">
            <a:off x="5480312" y="211889"/>
            <a:ext cx="3662348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Полилиния 9"/>
          <p:cNvSpPr/>
          <p:nvPr/>
        </p:nvSpPr>
        <p:spPr>
          <a:xfrm flipH="1">
            <a:off x="882" y="0"/>
            <a:ext cx="9147172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Полилиния 10"/>
          <p:cNvSpPr/>
          <p:nvPr/>
        </p:nvSpPr>
        <p:spPr>
          <a:xfrm>
            <a:off x="0" y="313097"/>
            <a:ext cx="54863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Полилиния 11"/>
          <p:cNvSpPr/>
          <p:nvPr/>
        </p:nvSpPr>
        <p:spPr>
          <a:xfrm rot="16200000" flipH="1">
            <a:off x="-695378" y="840852"/>
            <a:ext cx="2747768" cy="1074153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Полилиния 12"/>
          <p:cNvSpPr/>
          <p:nvPr/>
        </p:nvSpPr>
        <p:spPr>
          <a:xfrm rot="16200000" flipH="1">
            <a:off x="-3027688" y="3027684"/>
            <a:ext cx="6862892" cy="80752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Полилиния 13"/>
          <p:cNvSpPr/>
          <p:nvPr/>
        </p:nvSpPr>
        <p:spPr>
          <a:xfrm rot="16200000">
            <a:off x="-1143844" y="4100073"/>
            <a:ext cx="4116307" cy="1410651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Полилиния 14"/>
          <p:cNvSpPr/>
          <p:nvPr/>
        </p:nvSpPr>
        <p:spPr>
          <a:xfrm rot="16200000">
            <a:off x="814146" y="5392118"/>
            <a:ext cx="895421" cy="2048276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Полилиния 15"/>
          <p:cNvSpPr/>
          <p:nvPr/>
        </p:nvSpPr>
        <p:spPr>
          <a:xfrm>
            <a:off x="123187" y="-27432"/>
            <a:ext cx="2162794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2939" y="2919309"/>
            <a:ext cx="7226777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2939" y="3890286"/>
            <a:ext cx="7223345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54863" y="3141915"/>
            <a:ext cx="9228784" cy="3716088"/>
            <a:chOff x="-28573" y="3141915"/>
            <a:chExt cx="9202494" cy="3716088"/>
          </a:xfrm>
        </p:grpSpPr>
        <p:sp>
          <p:nvSpPr>
            <p:cNvPr id="7" name="Полилиния 6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Полилиния 7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 8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 9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 10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49" y="2673355"/>
            <a:ext cx="86486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2895599" cy="365125"/>
          </a:xfrm>
        </p:spPr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1335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1" cy="6858001"/>
            <a:chOff x="-1" y="0"/>
            <a:chExt cx="9144001" cy="6858001"/>
          </a:xfrm>
        </p:grpSpPr>
        <p:sp>
          <p:nvSpPr>
            <p:cNvPr id="8" name="Полилиния 7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021" y="1121212"/>
            <a:ext cx="5878285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/>
          </p:nvPr>
        </p:nvSpPr>
        <p:spPr>
          <a:xfrm>
            <a:off x="1907032" y="2286007"/>
            <a:ext cx="5879677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ru-RU" altLang="en-US"/>
              <a:t>Введение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1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2</a:t>
            </a:r>
          </a:p>
          <a:p>
            <a:pPr lvl="0">
              <a:defRPr lang="ko-KR" altLang="en-US"/>
            </a:pPr>
            <a:r>
              <a:rPr lang="ru-RU" altLang="en-US"/>
              <a:t>Основной текст 3</a:t>
            </a:r>
          </a:p>
          <a:p>
            <a:pPr lvl="0">
              <a:defRPr lang="ko-KR" altLang="en-US"/>
            </a:pPr>
            <a:r>
              <a:rPr lang="ru-RU" altLang="en-US"/>
              <a:t>Заключение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rot="10800000" flipH="1">
            <a:off x="7823202" y="4214817"/>
            <a:ext cx="1335673" cy="2672210"/>
            <a:chOff x="7830097" y="-3175"/>
            <a:chExt cx="1335674" cy="3646465"/>
          </a:xfrm>
        </p:grpSpPr>
        <p:sp>
          <p:nvSpPr>
            <p:cNvPr id="8" name="Полилиния 7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2323" y="274638"/>
            <a:ext cx="1514474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53414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>
              <a:defRPr/>
            </a:pPr>
            <a:r>
              <a:rPr lang="ru-RU"/>
              <a:t>Образец текста</a:t>
            </a:r>
          </a:p>
          <a:p>
            <a:pPr lvl="1" eaLnBrk="1" latinLnBrk="0" hangingPunct="1">
              <a:defRPr/>
            </a:pPr>
            <a:r>
              <a:rPr lang="ru-RU"/>
              <a:t>Второй уровень</a:t>
            </a:r>
          </a:p>
          <a:p>
            <a:pPr lvl="2" eaLnBrk="1" latinLnBrk="0" hangingPunct="1">
              <a:defRPr/>
            </a:pPr>
            <a:r>
              <a:rPr lang="ru-RU"/>
              <a:t>Третий уровень</a:t>
            </a:r>
          </a:p>
          <a:p>
            <a:pPr lvl="3" eaLnBrk="1" latinLnBrk="0" hangingPunct="1">
              <a:defRPr/>
            </a:pPr>
            <a:r>
              <a:rPr lang="ru-RU"/>
              <a:t>Четвертый уровень</a:t>
            </a:r>
          </a:p>
          <a:p>
            <a:pPr lvl="4" eaLnBrk="1" latinLnBrk="0" hangingPunct="1">
              <a:defRPr/>
            </a:pPr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B1283DC5-0D48-4B7C-9D3B-339F421853A5}" type="datetime1">
              <a:rPr lang="ru-RU"/>
              <a:pPr lvl="0">
                <a:defRPr/>
              </a:pPr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11B29F8-40C9-4A27-8AC4-32C56625DE6D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54863" y="3141915"/>
            <a:ext cx="9228784" cy="3716088"/>
            <a:chOff x="-28573" y="3141915"/>
            <a:chExt cx="9202494" cy="3716088"/>
          </a:xfrm>
        </p:grpSpPr>
        <p:sp>
          <p:nvSpPr>
            <p:cNvPr id="8" name="Полилиния 7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Полилиния 8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Полилиния 9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Полилиния 10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Полилиния 11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1" y="2357419"/>
            <a:ext cx="77723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1" y="1807030"/>
            <a:ext cx="77723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385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385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49" y="123802"/>
            <a:ext cx="847724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аблица 2"/>
          <p:cNvSpPr>
            <a:spLocks noGrp="1" noTextEdit="1"/>
          </p:cNvSpPr>
          <p:nvPr>
            <p:ph type="tbl" sz="quarter" idx="13"/>
          </p:nvPr>
        </p:nvSpPr>
        <p:spPr>
          <a:xfrm>
            <a:off x="456027" y="1214422"/>
            <a:ext cx="82295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ru-RU" altLang="en-US"/>
              <a:t>Вставка таблицы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666749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199" y="1277872"/>
            <a:ext cx="40385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199" y="1277872"/>
            <a:ext cx="40385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6027" y="3786190"/>
            <a:ext cx="40385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7028" y="3786190"/>
            <a:ext cx="40385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32384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66749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ый треугольник 19"/>
          <p:cNvSpPr/>
          <p:nvPr/>
        </p:nvSpPr>
        <p:spPr>
          <a:xfrm rot="5400000">
            <a:off x="-3336373" y="3336372"/>
            <a:ext cx="6887028" cy="2142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-2" y="0"/>
            <a:ext cx="9144001" cy="6858001"/>
            <a:chOff x="-1" y="0"/>
            <a:chExt cx="9144001" cy="6858001"/>
          </a:xfrm>
        </p:grpSpPr>
        <p:sp>
          <p:nvSpPr>
            <p:cNvPr id="22" name="Полилиния 2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Полилиния 23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7" y="4772044"/>
            <a:ext cx="6510082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 noTextEdit="1"/>
          </p:cNvSpPr>
          <p:nvPr>
            <p:ph type="pic" idx="1"/>
          </p:nvPr>
        </p:nvSpPr>
        <p:spPr>
          <a:xfrm>
            <a:off x="714347" y="584219"/>
            <a:ext cx="651008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ru-RU" altLang="en-US"/>
              <a:t>Вставка картинки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7" y="5338782"/>
            <a:ext cx="651008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>
          <a:xfrm>
            <a:off x="32384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4"/>
          </p:nvPr>
        </p:nvSpPr>
        <p:spPr>
          <a:xfrm>
            <a:off x="6667499" y="6356350"/>
            <a:ext cx="2133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Кре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Полилиния 99"/>
          <p:cNvSpPr/>
          <p:nvPr/>
        </p:nvSpPr>
        <p:spPr>
          <a:xfrm>
            <a:off x="1299631" y="3147876"/>
            <a:ext cx="4731296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Группа 106"/>
          <p:cNvGrpSpPr/>
          <p:nvPr/>
        </p:nvGrpSpPr>
        <p:grpSpPr>
          <a:xfrm>
            <a:off x="0" y="0"/>
            <a:ext cx="9144001" cy="6858001"/>
            <a:chOff x="-1" y="0"/>
            <a:chExt cx="9144001" cy="6858001"/>
          </a:xfrm>
        </p:grpSpPr>
        <p:sp>
          <p:nvSpPr>
            <p:cNvPr id="102" name="Полилиния 10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Полилиния 97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Полилиния 96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49" y="123802"/>
            <a:ext cx="847724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ru-RU" alt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49" y="1308100"/>
            <a:ext cx="847724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ru-RU" altLang="en-US"/>
              <a:t>Образец текста</a:t>
            </a:r>
          </a:p>
          <a:p>
            <a:pPr lvl="1">
              <a:defRPr lang="ko-KR" altLang="en-US"/>
            </a:pPr>
            <a:r>
              <a:rPr lang="ru-RU" altLang="en-US"/>
              <a:t>Второй уровень</a:t>
            </a:r>
          </a:p>
          <a:p>
            <a:pPr lvl="2">
              <a:defRPr lang="ko-KR" altLang="en-US"/>
            </a:pPr>
            <a:r>
              <a:rPr lang="ru-RU" altLang="en-US"/>
              <a:t>Третий уровень</a:t>
            </a:r>
          </a:p>
          <a:p>
            <a:pPr lvl="3">
              <a:defRPr lang="ko-KR" altLang="en-US"/>
            </a:pPr>
            <a:r>
              <a:rPr lang="ru-RU" altLang="en-US"/>
              <a:t>Четвертый уровень</a:t>
            </a:r>
          </a:p>
          <a:p>
            <a:pPr lvl="4">
              <a:defRPr lang="ko-KR" altLang="en-US"/>
            </a:pPr>
            <a:r>
              <a:rPr lang="ru-RU" altLang="en-US"/>
              <a:t>Пятый уровень</a:t>
            </a:r>
          </a:p>
          <a:p>
            <a:pPr lvl="8">
              <a:defRPr lang="ko-KR" altLang="en-US"/>
            </a:pP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2384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1A3D5110-9FE0-496F-B26A-071D02F2DE37}" type="datetime1">
              <a:rPr lang="ru-RU" altLang="en-US"/>
              <a:pPr>
                <a:defRPr lang="ko-KR" altLang="en-US"/>
              </a:pPr>
              <a:t>11.04.2023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199" y="6356350"/>
            <a:ext cx="2895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67499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ru-RU" altLang="en-US"/>
              <a:pPr>
                <a:defRPr lang="ko-KR" altLang="en-US"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600" y="785794"/>
            <a:ext cx="7772400" cy="1643074"/>
          </a:xfrm>
        </p:spPr>
        <p:txBody>
          <a:bodyPr vert="horz" wrap="square" lIns="91440" tIns="45720" rIns="91440" bIns="45720" anchor="b"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337F40"/>
                </a:solidFill>
                <a:latin typeface="Times New Roman"/>
                <a:cs typeface="Times New Roman"/>
              </a:rPr>
              <a:t>«</a:t>
            </a:r>
            <a:r>
              <a:rPr lang="be-BY" b="1" dirty="0" smtClean="0">
                <a:solidFill>
                  <a:srgbClr val="337F40"/>
                </a:solidFill>
              </a:rPr>
              <a:t>Природа - дом,</a:t>
            </a:r>
            <a:br>
              <a:rPr lang="be-BY" b="1" dirty="0" smtClean="0">
                <a:solidFill>
                  <a:srgbClr val="337F40"/>
                </a:solidFill>
              </a:rPr>
            </a:br>
            <a:r>
              <a:rPr lang="be-BY" b="1" dirty="0" smtClean="0">
                <a:solidFill>
                  <a:srgbClr val="337F40"/>
                </a:solidFill>
              </a:rPr>
              <a:t>в котором мы живём</a:t>
            </a:r>
            <a:r>
              <a:rPr lang="ru-RU" b="1" dirty="0" smtClean="0">
                <a:solidFill>
                  <a:srgbClr val="337F40"/>
                </a:solidFill>
                <a:latin typeface="Times New Roman"/>
                <a:cs typeface="Times New Roman"/>
              </a:rPr>
              <a:t>»</a:t>
            </a:r>
            <a:endParaRPr lang="ru-RU" dirty="0">
              <a:solidFill>
                <a:srgbClr val="337F4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928934"/>
            <a:ext cx="7223345" cy="467408"/>
          </a:xfrm>
        </p:spPr>
        <p:txBody>
          <a:bodyPr/>
          <a:lstStyle/>
          <a:p>
            <a:pPr algn="ctr">
              <a:defRPr/>
            </a:pPr>
            <a:r>
              <a:rPr lang="be-BY" b="1" dirty="0" smtClean="0">
                <a:solidFill>
                  <a:srgbClr val="337F40"/>
                </a:solidFill>
              </a:rPr>
              <a:t>Детская инициатива – проект 6Б класса</a:t>
            </a:r>
            <a:endParaRPr lang="ru-RU" dirty="0">
              <a:solidFill>
                <a:srgbClr val="337F4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Рисунок 3" descr="https://cdn.culture.ru/images/35b914d9-4340-5f13-99f6-2c14d74c456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643314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337F40"/>
                </a:solidFill>
              </a:rPr>
              <a:t>Экология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49" y="1124744"/>
            <a:ext cx="8477249" cy="54006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/>
                <a:cs typeface="Times New Roman"/>
              </a:rPr>
              <a:t>Вот это дерево сажал когда-то мой отец</a:t>
            </a:r>
          </a:p>
          <a:p>
            <a:pPr algn="ctr">
              <a:buNone/>
            </a:pPr>
            <a:r>
              <a:rPr lang="ru-RU" b="1" dirty="0" smtClean="0">
                <a:latin typeface="Times New Roman"/>
                <a:cs typeface="Times New Roman"/>
              </a:rPr>
              <a:t>А это посадила я совсем недавно.</a:t>
            </a:r>
          </a:p>
          <a:p>
            <a:pPr algn="ctr">
              <a:buNone/>
            </a:pPr>
            <a:r>
              <a:rPr lang="ru-RU" b="1" dirty="0" smtClean="0">
                <a:latin typeface="Times New Roman"/>
                <a:cs typeface="Times New Roman"/>
              </a:rPr>
              <a:t>Мой милый двор зелёный, как венец,</a:t>
            </a:r>
          </a:p>
          <a:p>
            <a:pPr algn="ctr">
              <a:buNone/>
            </a:pPr>
            <a:r>
              <a:rPr lang="ru-RU" b="1" dirty="0" smtClean="0">
                <a:latin typeface="Times New Roman"/>
                <a:cs typeface="Times New Roman"/>
              </a:rPr>
              <a:t>Цветущий и благоуханный</a:t>
            </a:r>
            <a:endParaRPr lang="ru-RU" b="1" dirty="0"/>
          </a:p>
        </p:txBody>
      </p:sp>
      <p:pic>
        <p:nvPicPr>
          <p:cNvPr id="4" name="Содержимое 3" descr="IMG_20180922_090426.jpg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2627784" y="3284984"/>
            <a:ext cx="3809396" cy="28570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894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337F40"/>
                </a:solidFill>
              </a:rPr>
              <a:t>«Экологические традиции </a:t>
            </a:r>
            <a:br>
              <a:rPr lang="ru-RU" sz="4000" b="1" dirty="0" smtClean="0">
                <a:solidFill>
                  <a:srgbClr val="337F40"/>
                </a:solidFill>
              </a:rPr>
            </a:br>
            <a:r>
              <a:rPr lang="ru-RU" sz="4000" b="1" dirty="0" smtClean="0">
                <a:solidFill>
                  <a:srgbClr val="337F40"/>
                </a:solidFill>
              </a:rPr>
              <a:t>моей семьи»</a:t>
            </a:r>
            <a:endParaRPr lang="en-US" altLang="ru-RU" sz="4000" b="1" dirty="0">
              <a:solidFill>
                <a:srgbClr val="337F40"/>
              </a:solidFill>
            </a:endParaRPr>
          </a:p>
        </p:txBody>
      </p:sp>
      <p:pic>
        <p:nvPicPr>
          <p:cNvPr id="5" name="Рисунок 4" descr="C:\Users\User\AppData\Local\Temp\Temp1_Attachments_elena.kreslo@yandex.ru_2023-04-11_13-51-42.zip\16812102714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46677" cy="5332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77249" cy="939784"/>
          </a:xfrm>
        </p:spPr>
        <p:txBody>
          <a:bodyPr/>
          <a:lstStyle/>
          <a:p>
            <a:pPr algn="ctr">
              <a:defRPr/>
            </a:pPr>
            <a:r>
              <a:rPr lang="ru-RU" sz="4800" b="1" dirty="0" smtClean="0">
                <a:solidFill>
                  <a:srgbClr val="337F40"/>
                </a:solidFill>
              </a:rPr>
              <a:t>Источник экологических </a:t>
            </a:r>
            <a:br>
              <a:rPr lang="ru-RU" sz="4800" b="1" dirty="0" smtClean="0">
                <a:solidFill>
                  <a:srgbClr val="337F40"/>
                </a:solidFill>
              </a:rPr>
            </a:br>
            <a:r>
              <a:rPr lang="ru-RU" sz="4800" b="1" dirty="0" smtClean="0">
                <a:solidFill>
                  <a:srgbClr val="337F40"/>
                </a:solidFill>
              </a:rPr>
              <a:t>знаний</a:t>
            </a:r>
            <a:endParaRPr lang="en-US" altLang="ru-RU" sz="4800" b="1" dirty="0">
              <a:solidFill>
                <a:srgbClr val="337F4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6021288"/>
            <a:ext cx="7560840" cy="3533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defRPr/>
            </a:pPr>
            <a:endParaRPr sz="17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 descr="C:\Users\User\Downloads\1681200821329.jpg"/>
          <p:cNvPicPr/>
          <p:nvPr/>
        </p:nvPicPr>
        <p:blipFill>
          <a:blip r:embed="rId2" cstate="print"/>
          <a:srcRect l="9935" t="2439"/>
          <a:stretch>
            <a:fillRect/>
          </a:stretch>
        </p:blipFill>
        <p:spPr bwMode="auto">
          <a:xfrm>
            <a:off x="4860032" y="1844824"/>
            <a:ext cx="406074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 txBox="1">
            <a:spLocks/>
          </p:cNvSpPr>
          <p:nvPr/>
        </p:nvSpPr>
        <p:spPr>
          <a:xfrm>
            <a:off x="251520" y="5517232"/>
            <a:ext cx="847724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337F4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395536" y="5445224"/>
            <a:ext cx="847724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7F4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ПОСЕЩЕНИЕ НАЦИОНАЛЬНОЙ БИБЛИОТЕКИ РЕСПУБЛИКИ БЕЛАРУСЬ </a:t>
            </a:r>
            <a:endParaRPr kumimoji="0" lang="en-US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337F4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C:\Users\User\AppData\Local\Temp\Temp1_Attachments_elena.kreslo@yandex.ru_2023-04-11_11-37-06.zip\16812022016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96044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79376" y="269776"/>
            <a:ext cx="8229600" cy="92697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337F40"/>
                </a:solidFill>
              </a:rPr>
              <a:t>«Здоровье моё, планеты, </a:t>
            </a:r>
            <a:br>
              <a:rPr lang="ru-RU" sz="4000" b="1" dirty="0" smtClean="0">
                <a:solidFill>
                  <a:srgbClr val="337F40"/>
                </a:solidFill>
              </a:rPr>
            </a:br>
            <a:r>
              <a:rPr lang="ru-RU" sz="4000" b="1" dirty="0" smtClean="0">
                <a:solidFill>
                  <a:srgbClr val="337F40"/>
                </a:solidFill>
              </a:rPr>
              <a:t>нации»</a:t>
            </a:r>
            <a:endParaRPr lang="en-US" altLang="ru-RU" sz="4000" b="1" dirty="0">
              <a:solidFill>
                <a:srgbClr val="337F40"/>
              </a:solidFill>
            </a:endParaRPr>
          </a:p>
        </p:txBody>
      </p:sp>
      <p:pic>
        <p:nvPicPr>
          <p:cNvPr id="6" name="Рисунок 5" descr="C:\Users\User\AppData\Local\Temp\Temp1_Attachments_elena.kreslo@yandex.ru_2023-04-11_13-51-42.zip\16812102714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27280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79376" y="269776"/>
            <a:ext cx="8229600" cy="1143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337F40"/>
                </a:solidFill>
              </a:rPr>
              <a:t>«По страницам Красной Книги </a:t>
            </a:r>
            <a:br>
              <a:rPr lang="ru-RU" sz="3600" b="1" dirty="0" smtClean="0">
                <a:solidFill>
                  <a:srgbClr val="337F40"/>
                </a:solidFill>
              </a:rPr>
            </a:br>
            <a:r>
              <a:rPr lang="ru-RU" sz="3600" b="1" dirty="0" smtClean="0">
                <a:solidFill>
                  <a:srgbClr val="337F40"/>
                </a:solidFill>
              </a:rPr>
              <a:t>Республики Беларусь»</a:t>
            </a:r>
            <a:endParaRPr lang="en-US" altLang="ru-RU" sz="3600" b="1" dirty="0">
              <a:solidFill>
                <a:srgbClr val="337F40"/>
              </a:solidFill>
            </a:endParaRPr>
          </a:p>
        </p:txBody>
      </p:sp>
      <p:pic>
        <p:nvPicPr>
          <p:cNvPr id="3" name="Рисунок 2" descr="C:\Users\User\AppData\Local\Temp\Temp1_Attachments_elena.kreslo@yandex.ru_2023-04-11_13-51-42.zip\16812102715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768752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79376" y="269776"/>
            <a:ext cx="8229600" cy="92697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337F40"/>
                </a:solidFill>
              </a:rPr>
              <a:t>«Экологические проблемы </a:t>
            </a:r>
            <a:br>
              <a:rPr lang="ru-RU" sz="4000" b="1" dirty="0" smtClean="0">
                <a:solidFill>
                  <a:srgbClr val="337F40"/>
                </a:solidFill>
              </a:rPr>
            </a:br>
            <a:r>
              <a:rPr lang="ru-RU" sz="4000" b="1" dirty="0" smtClean="0">
                <a:solidFill>
                  <a:srgbClr val="337F40"/>
                </a:solidFill>
              </a:rPr>
              <a:t>современности»</a:t>
            </a:r>
            <a:endParaRPr lang="en-US" altLang="ru-RU" sz="4000" b="1" dirty="0">
              <a:solidFill>
                <a:srgbClr val="337F40"/>
              </a:solidFill>
            </a:endParaRPr>
          </a:p>
        </p:txBody>
      </p:sp>
      <p:pic>
        <p:nvPicPr>
          <p:cNvPr id="3" name="Рисунок 2" descr="C:\Users\User\AppData\Local\Temp\Temp1_Attachments_elena.kreslo@yandex.ru_2023-04-11_13-51-42.zip\16812102714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488832" cy="5120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79376" y="269776"/>
            <a:ext cx="8229600" cy="92697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337F40"/>
                </a:solidFill>
              </a:rPr>
              <a:t>«Экологический календарь</a:t>
            </a:r>
            <a:br>
              <a:rPr lang="ru-RU" sz="4000" b="1" dirty="0" smtClean="0">
                <a:solidFill>
                  <a:srgbClr val="337F40"/>
                </a:solidFill>
              </a:rPr>
            </a:br>
            <a:r>
              <a:rPr lang="ru-RU" sz="4000" b="1" dirty="0" smtClean="0">
                <a:solidFill>
                  <a:srgbClr val="337F40"/>
                </a:solidFill>
              </a:rPr>
              <a:t>природы»</a:t>
            </a:r>
            <a:endParaRPr lang="en-US" altLang="ru-RU" sz="4000" b="1" dirty="0">
              <a:solidFill>
                <a:srgbClr val="337F40"/>
              </a:solidFill>
            </a:endParaRPr>
          </a:p>
        </p:txBody>
      </p:sp>
      <p:pic>
        <p:nvPicPr>
          <p:cNvPr id="5" name="Рисунок 4" descr="C:\Users\User\AppData\Local\Temp\Temp1_Attachments_elena.kreslo@yandex.ru_2023-04-11_13-51-42.zip\16812102714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91276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79376" y="269776"/>
            <a:ext cx="8229600" cy="63894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337F40"/>
                </a:solidFill>
              </a:rPr>
              <a:t>«Есть у природы сердца безотказные»</a:t>
            </a:r>
            <a:br>
              <a:rPr lang="ru-RU" sz="3200" b="1" dirty="0" smtClean="0">
                <a:solidFill>
                  <a:srgbClr val="337F40"/>
                </a:solidFill>
              </a:rPr>
            </a:br>
            <a:r>
              <a:rPr lang="ru-RU" sz="3200" b="1" dirty="0" smtClean="0">
                <a:solidFill>
                  <a:srgbClr val="337F40"/>
                </a:solidFill>
              </a:rPr>
              <a:t>(конкурс проектов)</a:t>
            </a:r>
            <a:endParaRPr lang="en-US" altLang="ru-RU" sz="3200" b="1" dirty="0">
              <a:solidFill>
                <a:srgbClr val="337F40"/>
              </a:solidFill>
            </a:endParaRPr>
          </a:p>
        </p:txBody>
      </p:sp>
      <p:pic>
        <p:nvPicPr>
          <p:cNvPr id="6" name="Рисунок 5" descr="C:\Users\User\AppData\Local\Temp\Temp1_Attachments_elena.kreslo@yandex.ru_2023-04-11_13-51-42.zip\1681210271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858645" cy="5332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AppData\Local\Temp\Temp1_Attachments_elena.kreslo@yandex.ru_2023-04-11_13-51-42.zip\16812102715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268760"/>
            <a:ext cx="352839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79376" y="269776"/>
            <a:ext cx="8229600" cy="35091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337F40"/>
                </a:solidFill>
              </a:rPr>
              <a:t>«Правила экологической </a:t>
            </a:r>
            <a:br>
              <a:rPr lang="ru-RU" sz="4000" b="1" dirty="0" smtClean="0">
                <a:solidFill>
                  <a:srgbClr val="337F40"/>
                </a:solidFill>
              </a:rPr>
            </a:br>
            <a:r>
              <a:rPr lang="ru-RU" sz="4000" b="1" dirty="0" smtClean="0">
                <a:solidFill>
                  <a:srgbClr val="337F40"/>
                </a:solidFill>
              </a:rPr>
              <a:t>безопасности</a:t>
            </a:r>
            <a:endParaRPr lang="en-US" altLang="ru-RU" sz="4000" b="1" dirty="0">
              <a:solidFill>
                <a:srgbClr val="337F40"/>
              </a:solidFill>
            </a:endParaRPr>
          </a:p>
        </p:txBody>
      </p:sp>
      <p:pic>
        <p:nvPicPr>
          <p:cNvPr id="7" name="Рисунок 6" descr="C:\Users\User\AppData\Local\Temp\Temp1_Attachments_elena.kreslo@yandex.ru_2023-04-11_13-51-42.zip\1681210271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140968"/>
            <a:ext cx="396044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\AppData\Local\Temp\Temp1_Attachments_elena.kreslo@yandex.ru_2023-04-11_13-51-42.zip\16812102715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403244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479376" y="269776"/>
            <a:ext cx="8229600" cy="1070992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337F40"/>
                </a:solidFill>
              </a:rPr>
              <a:t>«Природа в искусстве»</a:t>
            </a:r>
            <a:endParaRPr lang="en-US" altLang="ru-RU" sz="4000" b="1" dirty="0">
              <a:solidFill>
                <a:srgbClr val="337F40"/>
              </a:solidFill>
            </a:endParaRPr>
          </a:p>
        </p:txBody>
      </p:sp>
      <p:pic>
        <p:nvPicPr>
          <p:cNvPr id="6" name="Рисунок 5" descr="C:\Users\User\Downloads\16812402686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69674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f.ppt-online.org/files1/slide/p/Pum5XwUOFsco67fACQDbZdWrJVTaRM0hyvSpY3nKz/slide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715304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7F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/>
        </p:nvSpPr>
        <p:spPr>
          <a:xfrm>
            <a:off x="4644008" y="0"/>
            <a:ext cx="338437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lang="ru-RU" sz="2800" b="1" dirty="0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611560" y="404664"/>
            <a:ext cx="7848872" cy="9848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Деятельность </a:t>
            </a:r>
            <a:r>
              <a:rPr lang="ru-RU" sz="2000" b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нашего </a:t>
            </a:r>
            <a:r>
              <a:rPr lang="ru-RU" sz="2000" b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экологического </a:t>
            </a:r>
            <a:r>
              <a:rPr lang="ru-RU" sz="20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отряда основана </a:t>
            </a:r>
            <a:r>
              <a:rPr lang="ru-RU" sz="20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</a:t>
            </a:r>
            <a:r>
              <a:rPr lang="ru-RU" sz="2000" b="1" dirty="0" err="1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слогане</a:t>
            </a:r>
            <a:r>
              <a:rPr lang="ru-RU" sz="2000" b="1" dirty="0" smtClean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endParaRPr lang="ru-RU" sz="2000" b="1"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337F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«Земля досталась нам в наследство от отцов, а мы взяли ее в долг у наших детей!» </a:t>
            </a:r>
          </a:p>
        </p:txBody>
      </p:sp>
      <p:pic>
        <p:nvPicPr>
          <p:cNvPr id="701" name="Shape 701" descr="C:\Users\User\Desktop\ЗАВУЧУ\Рег Семинар ЭКОЛОГИЯ 21.04.2017\shutterstock_154758272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77305" y="1916832"/>
            <a:ext cx="3502521" cy="3537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Shape 702" descr="C:\Users\User\Desktop\ЗАВУЧУ\Рег Семинар ЭКОЛОГИЯ 21.04.2017\0b1077ac53760e90d6c14ed3945042d0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355976" y="1914471"/>
            <a:ext cx="4203230" cy="3539907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Shape 703"/>
          <p:cNvSpPr txBox="1"/>
          <p:nvPr/>
        </p:nvSpPr>
        <p:spPr>
          <a:xfrm>
            <a:off x="577305" y="5589240"/>
            <a:ext cx="7981901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Жить на земле надо так, чтобы не стыдно было передать ее нашим детям! </a:t>
            </a:r>
          </a:p>
        </p:txBody>
      </p:sp>
      <p:sp>
        <p:nvSpPr>
          <p:cNvPr id="704" name="Shape 704"/>
          <p:cNvSpPr txBox="1">
            <a:spLocks noGrp="1"/>
          </p:cNvSpPr>
          <p:nvPr>
            <p:ph type="sldNum" idx="12"/>
          </p:nvPr>
        </p:nvSpPr>
        <p:spPr>
          <a:xfrm>
            <a:off x="8676456" y="224491"/>
            <a:ext cx="46754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fld id="{00000000-1234-1234-1234-123412341234}" type="slidenum">
              <a:rPr lang="ru-R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None/>
              </a:pPr>
              <a:t>20</a:t>
            </a:fld>
            <a:endParaRPr lang="ru-RU"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785786" y="123802"/>
            <a:ext cx="8015312" cy="939784"/>
          </a:xfrm>
        </p:spPr>
        <p:txBody>
          <a:bodyPr/>
          <a:lstStyle/>
          <a:p>
            <a:pPr>
              <a:defRPr/>
            </a:pPr>
            <a:r>
              <a:rPr lang="ru-RU" altLang="en-US" b="1" dirty="0">
                <a:solidFill>
                  <a:srgbClr val="337F40"/>
                </a:solidFill>
              </a:rPr>
              <a:t>Цель проекта</a:t>
            </a:r>
            <a:r>
              <a:rPr lang="en-US" altLang="ru-RU" b="1" dirty="0">
                <a:solidFill>
                  <a:srgbClr val="337F40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00108"/>
            <a:ext cx="8072494" cy="5386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e-BY" sz="2000" dirty="0" smtClean="0">
                <a:solidFill>
                  <a:schemeClr val="tx1">
                    <a:lumMod val="50000"/>
                  </a:schemeClr>
                </a:solidFill>
              </a:rPr>
              <a:t>формирование экологическ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ой культуры и расширение </a:t>
            </a:r>
            <a:r>
              <a:rPr lang="be-BY" sz="2000" dirty="0" smtClean="0">
                <a:solidFill>
                  <a:schemeClr val="tx1">
                    <a:lumMod val="50000"/>
                  </a:schemeClr>
                </a:solidFill>
              </a:rPr>
              <a:t>знаний подростков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о законах и проблемах окружающей среды</a:t>
            </a:r>
            <a:r>
              <a:rPr lang="be-BY" sz="2000" dirty="0" smtClean="0">
                <a:solidFill>
                  <a:schemeClr val="tx1">
                    <a:lumMod val="50000"/>
                  </a:schemeClr>
                </a:solidFill>
              </a:rPr>
              <a:t>; воспитание любви к природе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be-BY" sz="2000" dirty="0" smtClean="0">
                <a:solidFill>
                  <a:schemeClr val="tx1">
                    <a:lumMod val="50000"/>
                  </a:schemeClr>
                </a:solidFill>
              </a:rPr>
              <a:t> Родине, самому себе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20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rgbClr val="337F40"/>
                </a:solidFill>
              </a:rPr>
              <a:t>Задачи инициативы «</a:t>
            </a:r>
            <a:r>
              <a:rPr lang="be-BY" sz="2800" b="1" dirty="0" smtClean="0">
                <a:solidFill>
                  <a:srgbClr val="337F40"/>
                </a:solidFill>
              </a:rPr>
              <a:t>Природа </a:t>
            </a:r>
            <a:r>
              <a:rPr lang="ru-RU" sz="2800" b="1" dirty="0" smtClean="0">
                <a:solidFill>
                  <a:srgbClr val="337F40"/>
                </a:solidFill>
              </a:rPr>
              <a:t>- </a:t>
            </a:r>
            <a:r>
              <a:rPr lang="be-BY" sz="2800" b="1" dirty="0" smtClean="0">
                <a:solidFill>
                  <a:srgbClr val="337F40"/>
                </a:solidFill>
              </a:rPr>
              <a:t>дом, в котором мы живём»:</a:t>
            </a:r>
            <a:endParaRPr lang="ru-RU" sz="2800" dirty="0" smtClean="0">
              <a:solidFill>
                <a:srgbClr val="337F40"/>
              </a:solidFill>
            </a:endParaRPr>
          </a:p>
          <a:p>
            <a:pPr lvl="0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расширить представление учащихся об экологических законах; </a:t>
            </a:r>
          </a:p>
          <a:p>
            <a:pPr lvl="0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способствовать формированию патриотизма и гуманного отношения к родной природе; </a:t>
            </a:r>
          </a:p>
          <a:p>
            <a:pPr lvl="0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формировать негативную нравственную оценку нарушений в сфере природы, негативное отношение к бездумному, безответственному отношению к окружающей среде;</a:t>
            </a:r>
          </a:p>
          <a:p>
            <a:pPr lvl="0"/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привлекать учащихся к участию в природоохранных мероприятиях, пропаганде экологических идей</a:t>
            </a:r>
          </a:p>
          <a:p>
            <a:r>
              <a:rPr lang="ru-RU" sz="2800" b="1" dirty="0" smtClean="0">
                <a:solidFill>
                  <a:srgbClr val="337F40"/>
                </a:solidFill>
              </a:rPr>
              <a:t>Ключевые понятия: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природа, ареал обитания, экология, окружающая среда, природные ресурсы, мотивы, интересы, склонности, способности, эколог.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7" descr="IMG_20180922_090536.jpg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3779912" y="1556792"/>
            <a:ext cx="2951311" cy="283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7F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IMG_20180922_111523.jpg"/>
          <p:cNvPicPr>
            <a:picLocks noChangeAspect="1"/>
          </p:cNvPicPr>
          <p:nvPr/>
        </p:nvPicPr>
        <p:blipFill rotWithShape="1">
          <a:blip r:embed="rId3" cstate="print"/>
          <a:srcRect l="1800" t="19200"/>
          <a:stretch>
            <a:fillRect/>
          </a:stretch>
        </p:blipFill>
        <p:spPr>
          <a:xfrm>
            <a:off x="323528" y="2996952"/>
            <a:ext cx="4161890" cy="2568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7F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002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337F40"/>
                </a:solidFill>
              </a:rPr>
              <a:t>Участие в акции по уборке лесного массива </a:t>
            </a:r>
            <a:br>
              <a:rPr lang="ru-RU" sz="2800" b="1" dirty="0" smtClean="0">
                <a:solidFill>
                  <a:srgbClr val="337F40"/>
                </a:solidFill>
              </a:rPr>
            </a:br>
            <a:r>
              <a:rPr lang="ru-RU" sz="2800" b="1" dirty="0" smtClean="0">
                <a:solidFill>
                  <a:srgbClr val="337F40"/>
                </a:solidFill>
              </a:rPr>
              <a:t>«Лес – зелёные лёгкие планеты»</a:t>
            </a:r>
            <a:r>
              <a:rPr lang="ru-RU" sz="2800" dirty="0" smtClean="0">
                <a:solidFill>
                  <a:srgbClr val="337F40"/>
                </a:solidFill>
                <a:latin typeface="Times New Roman"/>
                <a:cs typeface="Times New Roman"/>
              </a:rPr>
              <a:t> </a:t>
            </a:r>
            <a:br>
              <a:rPr lang="ru-RU" sz="2800" dirty="0" smtClean="0">
                <a:solidFill>
                  <a:srgbClr val="337F40"/>
                </a:solidFill>
                <a:latin typeface="Times New Roman"/>
                <a:cs typeface="Times New Roman"/>
              </a:rPr>
            </a:br>
            <a:r>
              <a:rPr lang="ru-RU" sz="2800" dirty="0" smtClean="0">
                <a:solidFill>
                  <a:srgbClr val="337F40"/>
                </a:solidFill>
                <a:latin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337F40"/>
                </a:solidFill>
                <a:latin typeface="Times New Roman"/>
                <a:cs typeface="Times New Roman"/>
              </a:rPr>
            </a:br>
            <a:r>
              <a:rPr lang="ru-RU" sz="2000" dirty="0">
                <a:latin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cs typeface="Times New Roman"/>
              </a:rPr>
            </a:br>
            <a:endParaRPr lang="ru-RU" sz="2000" dirty="0">
              <a:latin typeface="Times New Roman"/>
              <a:cs typeface="Times New Roman"/>
            </a:endParaRPr>
          </a:p>
        </p:txBody>
      </p:sp>
      <p:pic>
        <p:nvPicPr>
          <p:cNvPr id="6" name="Содержимое 3" descr="IMG_20180922_102832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tretch>
            <a:fillRect/>
          </a:stretch>
        </p:blipFill>
        <p:spPr>
          <a:xfrm>
            <a:off x="4355976" y="3573016"/>
            <a:ext cx="3995875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7F4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002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337F40"/>
                </a:solidFill>
              </a:rPr>
              <a:t>Операция «Кормушка»</a:t>
            </a:r>
            <a:r>
              <a:rPr lang="ru-RU" sz="4800" dirty="0" smtClean="0">
                <a:solidFill>
                  <a:srgbClr val="337F40"/>
                </a:solidFill>
                <a:latin typeface="Times New Roman"/>
                <a:cs typeface="Times New Roman"/>
              </a:rPr>
              <a:t/>
            </a:r>
            <a:br>
              <a:rPr lang="ru-RU" sz="4800" dirty="0" smtClean="0">
                <a:solidFill>
                  <a:srgbClr val="337F40"/>
                </a:solidFill>
                <a:latin typeface="Times New Roman"/>
                <a:cs typeface="Times New Roman"/>
              </a:rPr>
            </a:br>
            <a:r>
              <a:rPr lang="ru-RU" sz="4800" dirty="0">
                <a:latin typeface="Times New Roman"/>
                <a:cs typeface="Times New Roman"/>
              </a:rPr>
              <a:t/>
            </a:r>
            <a:br>
              <a:rPr lang="ru-RU" sz="4800" dirty="0">
                <a:latin typeface="Times New Roman"/>
                <a:cs typeface="Times New Roman"/>
              </a:rPr>
            </a:br>
            <a:endParaRPr lang="ru-RU" sz="4800" dirty="0">
              <a:latin typeface="Times New Roman"/>
              <a:cs typeface="Times New Roman"/>
            </a:endParaRPr>
          </a:p>
        </p:txBody>
      </p:sp>
      <p:pic>
        <p:nvPicPr>
          <p:cNvPr id="8" name="Содержимое 7" descr="C:\Users\User\Desktop\IMG_7082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71600" y="1340768"/>
            <a:ext cx="309634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:\ФОТО\ВСЯ ШКОЛА\Экскурсия в лес\P1000081.JPG"/>
          <p:cNvPicPr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355976" y="2708920"/>
            <a:ext cx="403244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337F40"/>
                </a:solidFill>
              </a:rPr>
              <a:t>Благотворительная акция «Милосердие без границ»</a:t>
            </a:r>
            <a:endParaRPr lang="en-US" altLang="ru-RU" sz="2400" b="1" dirty="0">
              <a:solidFill>
                <a:srgbClr val="337F4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7448" y="1124744"/>
            <a:ext cx="7560840" cy="3533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defRPr/>
            </a:pPr>
            <a:endParaRPr sz="17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Рисунок 4" descr="C:\Users\User\AppData\Local\Temp\Temp1_Attachments_elena.kreslo@yandex.ru_2023-04-11_11-06-32.zip\1681200374022.jpg"/>
          <p:cNvPicPr/>
          <p:nvPr/>
        </p:nvPicPr>
        <p:blipFill>
          <a:blip r:embed="rId2" cstate="print"/>
          <a:srcRect l="9444" t="2778"/>
          <a:stretch>
            <a:fillRect/>
          </a:stretch>
        </p:blipFill>
        <p:spPr bwMode="auto">
          <a:xfrm>
            <a:off x="3707904" y="4149080"/>
            <a:ext cx="194421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AppData\Local\Temp\Temp1_Attachments_elena.kreslo@yandex.ru_2023-04-11_11-06-32.zip\1681200373994.jpg"/>
          <p:cNvPicPr/>
          <p:nvPr/>
        </p:nvPicPr>
        <p:blipFill>
          <a:blip r:embed="rId3" cstate="print"/>
          <a:srcRect t="20955" r="-67"/>
          <a:stretch>
            <a:fillRect/>
          </a:stretch>
        </p:blipFill>
        <p:spPr bwMode="auto">
          <a:xfrm>
            <a:off x="1043608" y="2060848"/>
            <a:ext cx="208823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AppData\Local\Temp\Temp1_Attachments_elena.kreslo@yandex.ru_2023-04-11_11-06-32.zip\1681200374010.jpg"/>
          <p:cNvPicPr/>
          <p:nvPr/>
        </p:nvPicPr>
        <p:blipFill>
          <a:blip r:embed="rId4" cstate="print"/>
          <a:srcRect l="22453" t="16466" r="9120" b="13655"/>
          <a:stretch>
            <a:fillRect/>
          </a:stretch>
        </p:blipFill>
        <p:spPr bwMode="auto">
          <a:xfrm>
            <a:off x="6228184" y="1988840"/>
            <a:ext cx="201622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AppData\Local\Temp\Temp1_Attachments_elena.kreslo@yandex.ru_2023-04-11_11-06-32.zip\16812003739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052736"/>
            <a:ext cx="1852513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002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337F40"/>
                </a:solidFill>
              </a:rPr>
              <a:t>Операция «</a:t>
            </a:r>
            <a:r>
              <a:rPr lang="ru-RU" sz="4800" b="1" dirty="0" err="1" smtClean="0">
                <a:solidFill>
                  <a:srgbClr val="337F40"/>
                </a:solidFill>
              </a:rPr>
              <a:t>Листапад</a:t>
            </a:r>
            <a:r>
              <a:rPr lang="ru-RU" sz="4800" b="1" dirty="0" smtClean="0">
                <a:solidFill>
                  <a:srgbClr val="337F40"/>
                </a:solidFill>
              </a:rPr>
              <a:t>»</a:t>
            </a:r>
            <a:r>
              <a:rPr lang="ru-RU" sz="4800" dirty="0" smtClean="0">
                <a:solidFill>
                  <a:srgbClr val="337F40"/>
                </a:solidFill>
                <a:latin typeface="Times New Roman"/>
                <a:cs typeface="Times New Roman"/>
              </a:rPr>
              <a:t/>
            </a:r>
            <a:br>
              <a:rPr lang="ru-RU" sz="4800" dirty="0" smtClean="0">
                <a:solidFill>
                  <a:srgbClr val="337F40"/>
                </a:solidFill>
                <a:latin typeface="Times New Roman"/>
                <a:cs typeface="Times New Roman"/>
              </a:rPr>
            </a:br>
            <a:r>
              <a:rPr lang="ru-RU" sz="4800" dirty="0">
                <a:latin typeface="Times New Roman"/>
                <a:cs typeface="Times New Roman"/>
              </a:rPr>
              <a:t/>
            </a:r>
            <a:br>
              <a:rPr lang="ru-RU" sz="4800" dirty="0">
                <a:latin typeface="Times New Roman"/>
                <a:cs typeface="Times New Roman"/>
              </a:rPr>
            </a:br>
            <a:endParaRPr lang="ru-RU" sz="4800" dirty="0">
              <a:latin typeface="Times New Roman"/>
              <a:cs typeface="Times New Roman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849" y="1124744"/>
            <a:ext cx="8424615" cy="5544616"/>
          </a:xfrm>
          <a:solidFill>
            <a:srgbClr val="CCFF66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Все на борьбу с листвой опавшей, старой,</a:t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Здесь рядом трудятся и старшеклассник, и малыш....</a:t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Лопаты нарасхват, мешки решат проблему с тарой,</a:t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Тут только не зевай, домой придешь – поспишь.</a:t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MG_20180922_110449.jpg"/>
          <p:cNvPicPr>
            <a:picLocks noChangeAspect="1"/>
          </p:cNvPicPr>
          <p:nvPr/>
        </p:nvPicPr>
        <p:blipFill rotWithShape="1">
          <a:blip r:embed="rId2" cstate="print"/>
          <a:srcRect l="18480" t="11200"/>
          <a:stretch>
            <a:fillRect/>
          </a:stretch>
        </p:blipFill>
        <p:spPr>
          <a:xfrm>
            <a:off x="2483768" y="2996952"/>
            <a:ext cx="4248472" cy="3470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323849" y="404664"/>
            <a:ext cx="8477249" cy="115212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Акция «Сдай макулатуру! </a:t>
            </a:r>
            <a:br>
              <a:rPr lang="ru-RU" sz="3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36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Спаси дерево</a:t>
            </a:r>
            <a:r>
              <a:rPr lang="ru-RU" sz="2400" b="1" dirty="0" smtClean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lang="en-US" altLang="ru-RU" sz="2400" b="1" dirty="0">
              <a:solidFill>
                <a:srgbClr val="337F4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7448" y="1124744"/>
            <a:ext cx="7560840" cy="3533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defRPr/>
            </a:pPr>
            <a:endParaRPr sz="17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1" name="Shape 372" descr="C:\Users\User\Desktop\3.jpg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691680" y="1988840"/>
            <a:ext cx="259228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Shape 374" descr="C:\Users\User\Desktop\фото к проекту ЛЕСА+стенд\400881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716016" y="2492896"/>
            <a:ext cx="324036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>
            <a:spLocks noGrp="1"/>
          </p:cNvSpPr>
          <p:nvPr>
            <p:ph type="title"/>
          </p:nvPr>
        </p:nvSpPr>
        <p:spPr>
          <a:xfrm>
            <a:off x="323849" y="123802"/>
            <a:ext cx="8477249" cy="712910"/>
          </a:xfrm>
        </p:spPr>
        <p:txBody>
          <a:bodyPr/>
          <a:lstStyle/>
          <a:p>
            <a:pPr algn="ctr">
              <a:defRPr/>
            </a:pPr>
            <a:r>
              <a:rPr lang="ru-RU" sz="5400" b="1" dirty="0" smtClean="0">
                <a:solidFill>
                  <a:srgbClr val="337F40"/>
                </a:solidFill>
              </a:rPr>
              <a:t>Экология дома</a:t>
            </a:r>
            <a:endParaRPr lang="en-US" altLang="ru-RU" sz="5400" b="1" dirty="0">
              <a:solidFill>
                <a:srgbClr val="337F4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7448" y="1124744"/>
            <a:ext cx="7560840" cy="3533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defRPr/>
            </a:pPr>
            <a:endParaRPr sz="1700" b="0" i="0" strike="noStrike">
              <a:solidFill>
                <a:srgbClr val="000000">
                  <a:alpha val="100000"/>
                </a:srgb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Рисунок 4" descr="C:\Users\User\AppData\Local\Temp\Temp1_Attachments_elena.kreslo@yandex.ru_2023-04-11_11-06-32.zip\16812003739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20882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User\AppData\Local\Temp\Temp1_Attachments_elena.kreslo@yandex.ru_2023-04-11_11-37-06.zip\16812022015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052736"/>
            <a:ext cx="216024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\AppData\Local\Temp\Temp1_Attachments_elena.kreslo@yandex.ru_2023-04-11_13-51-42.zip\1681210271441.jpg"/>
          <p:cNvPicPr/>
          <p:nvPr/>
        </p:nvPicPr>
        <p:blipFill>
          <a:blip r:embed="rId4" cstate="print"/>
          <a:srcRect t="13725" r="5400"/>
          <a:stretch>
            <a:fillRect/>
          </a:stretch>
        </p:blipFill>
        <p:spPr bwMode="auto">
          <a:xfrm>
            <a:off x="6516216" y="1052736"/>
            <a:ext cx="2279853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ownloads\16812103791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1876425" cy="2491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Users\User\Downloads\16812306845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077072"/>
            <a:ext cx="1872208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hape 429" descr="D:\Фото\Мама и знакомые\Вся ШКОЛА\Акция Наш лес.Посади свое дерево 17.09.2016\Лучшее Акция Наш ЛЕС.Посади свое дерево 17.09.2016\IMG_7779.JPG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6588224" y="4293096"/>
            <a:ext cx="223224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c="http://schemas.openxmlformats.org/drawingml/2006/chart" xmlns:dgm="http://schemas.openxmlformats.org/drawingml/2006/diagram" xmlns:dsp="http://schemas.microsoft.com/office/drawing/2008/diagram"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ест">
  <a:themeElements>
    <a:clrScheme name="Крест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Крест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рес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275</Words>
  <Application>Microsoft Office PowerPoint</Application>
  <PresentationFormat>Экран (4:3)</PresentationFormat>
  <Paragraphs>36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Крест</vt:lpstr>
      <vt:lpstr>«Природа - дом, в котором мы живём»</vt:lpstr>
      <vt:lpstr>Слайд 2</vt:lpstr>
      <vt:lpstr>Цель проекта:</vt:lpstr>
      <vt:lpstr>Участие в акции по уборке лесного массива  «Лес – зелёные лёгкие планеты»    </vt:lpstr>
      <vt:lpstr>Операция «Кормушка»  </vt:lpstr>
      <vt:lpstr>Благотворительная акция «Милосердие без границ»</vt:lpstr>
      <vt:lpstr>Операция «Листапад»  </vt:lpstr>
      <vt:lpstr>Акция «Сдай макулатуру!  Спаси дерево»</vt:lpstr>
      <vt:lpstr>Экология дома</vt:lpstr>
      <vt:lpstr>Экология дома</vt:lpstr>
      <vt:lpstr>«Экологические традиции  моей семьи»</vt:lpstr>
      <vt:lpstr>Источник экологических  знаний</vt:lpstr>
      <vt:lpstr>«Здоровье моё, планеты,  нации»</vt:lpstr>
      <vt:lpstr>«По страницам Красной Книги  Республики Беларусь»</vt:lpstr>
      <vt:lpstr>«Экологические проблемы  современности»</vt:lpstr>
      <vt:lpstr>«Экологический календарь природы»</vt:lpstr>
      <vt:lpstr>«Есть у природы сердца безотказные» (конкурс проектов)</vt:lpstr>
      <vt:lpstr>«Правила экологической  безопасности</vt:lpstr>
      <vt:lpstr>«Природа в искусстве»</vt:lpstr>
      <vt:lpstr>Слайд 20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«Большой планеты малый островок»</dc:title>
  <dc:creator>Larica</dc:creator>
  <cp:lastModifiedBy>Пользователь</cp:lastModifiedBy>
  <cp:revision>36</cp:revision>
  <dcterms:created xsi:type="dcterms:W3CDTF">2018-09-22T14:10:17Z</dcterms:created>
  <dcterms:modified xsi:type="dcterms:W3CDTF">2023-04-11T20:04:31Z</dcterms:modified>
  <cp:version>0906.0100.01</cp:version>
</cp:coreProperties>
</file>