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1"/>
  </p:sldMasterIdLst>
  <p:notesMasterIdLst>
    <p:notesMasterId r:id="rId21"/>
  </p:notesMasterIdLst>
  <p:sldIdLst>
    <p:sldId id="301" r:id="rId2"/>
    <p:sldId id="302" r:id="rId3"/>
    <p:sldId id="303" r:id="rId4"/>
    <p:sldId id="307" r:id="rId5"/>
    <p:sldId id="305" r:id="rId6"/>
    <p:sldId id="308" r:id="rId7"/>
    <p:sldId id="309" r:id="rId8"/>
    <p:sldId id="310" r:id="rId9"/>
    <p:sldId id="311" r:id="rId10"/>
    <p:sldId id="326" r:id="rId11"/>
    <p:sldId id="304" r:id="rId12"/>
    <p:sldId id="312" r:id="rId13"/>
    <p:sldId id="313" r:id="rId14"/>
    <p:sldId id="321" r:id="rId15"/>
    <p:sldId id="325" r:id="rId16"/>
    <p:sldId id="318" r:id="rId17"/>
    <p:sldId id="319" r:id="rId18"/>
    <p:sldId id="324" r:id="rId19"/>
    <p:sldId id="323" r:id="rId20"/>
  </p:sldIdLst>
  <p:sldSz cx="12192000" cy="6858000"/>
  <p:notesSz cx="6858000" cy="9144000"/>
  <p:embeddedFontLst>
    <p:embeddedFont>
      <p:font typeface="Arial Black" panose="020B0A04020102020204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DDC"/>
    <a:srgbClr val="1664E4"/>
    <a:srgbClr val="1B81EB"/>
    <a:srgbClr val="1A7FEA"/>
    <a:srgbClr val="176DE5"/>
    <a:srgbClr val="1458E0"/>
    <a:srgbClr val="1870E7"/>
    <a:srgbClr val="1C84EC"/>
    <a:srgbClr val="121737"/>
    <a:srgbClr val="032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278" autoAdjust="0"/>
    <p:restoredTop sz="94337" autoAdjust="0"/>
  </p:normalViewPr>
  <p:slideViewPr>
    <p:cSldViewPr snapToGrid="0">
      <p:cViewPr varScale="1">
        <p:scale>
          <a:sx n="83" d="100"/>
          <a:sy n="83" d="100"/>
        </p:scale>
        <p:origin x="-245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pPr/>
              <a:t>26.09.2023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905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5900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3608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49295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19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158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8686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8814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829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11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Цупер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Алла Петровна – тренер-администратор национальной команды Республики Беларусь по фристайлу, чемпион Олимпийских игр 2014 года, заслуженный мастер спорта, кавалер ордена Отечества III степени, член комиссии спортсменов Национального олимпийского комитета Республики Беларусь.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4427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006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676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532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61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688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255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1" y="110167"/>
            <a:ext cx="393909" cy="44682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D0A3551-1F13-4FD6-94F9-5C0DD4BB03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20248"/>
            <a:ext cx="1824517" cy="152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4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981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6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56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46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38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323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79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74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70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5.xml"/><Relationship Id="rId7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9.png"/><Relationship Id="rId7" Type="http://schemas.microsoft.com/office/2007/relationships/hdphoto" Target="../media/hdphoto7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hyperlink" Target="https://www.belarus.by/ru/about-belarus/sport/second-cis-games-belaru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5608320" y="6130409"/>
            <a:ext cx="6291072" cy="35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сентябрь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2023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5" y="352575"/>
            <a:ext cx="1523862" cy="1710602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=""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5403273" y="2907030"/>
            <a:ext cx="6496119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4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От весёлых стартов – до олимпийских вершин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400" b="1" i="1" dirty="0">
                <a:latin typeface="Arial"/>
                <a:ea typeface="Arial"/>
                <a:cs typeface="Arial"/>
                <a:sym typeface="Arial"/>
              </a:rPr>
              <a:t>(о легендах и героях спорта, развитии индустрии спорта и туризма)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995055" y="488800"/>
            <a:ext cx="10196945" cy="14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rgbClr val="3D5F9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В ЛИЦАХ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BEA7050-1DA3-4E72-931B-63C8A6041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59255"/>
            <a:ext cx="5783283" cy="49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10</a:t>
            </a:fld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49FD41-CDF5-496A-8A43-DF3195B7C7E6}"/>
              </a:ext>
            </a:extLst>
          </p:cNvPr>
          <p:cNvSpPr txBox="1"/>
          <p:nvPr/>
        </p:nvSpPr>
        <p:spPr>
          <a:xfrm>
            <a:off x="6885432" y="3275540"/>
            <a:ext cx="4855409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Янина </a:t>
            </a:r>
            <a:r>
              <a:rPr lang="ru-RU" sz="2000" b="1" dirty="0" err="1" smtClean="0"/>
              <a:t>Карольчик</a:t>
            </a:r>
            <a:endParaRPr lang="ru-RU" sz="2000" b="1" dirty="0" smtClean="0"/>
          </a:p>
          <a:p>
            <a:r>
              <a:rPr lang="ru-RU" sz="2000" dirty="0" smtClean="0"/>
              <a:t>Белорусская </a:t>
            </a:r>
            <a:r>
              <a:rPr lang="ru-RU" sz="2000" dirty="0"/>
              <a:t>толкательница ядра. Заслуженный мастер спорта Республики Беларусь. </a:t>
            </a:r>
            <a:r>
              <a:rPr lang="ru-RU" sz="2000" dirty="0" smtClean="0"/>
              <a:t>Олимпийская чемпионка и чемпионка мира.  Родилась в </a:t>
            </a:r>
            <a:r>
              <a:rPr lang="ru-RU" sz="2000" dirty="0"/>
              <a:t> д. </a:t>
            </a:r>
            <a:r>
              <a:rPr lang="ru-RU" sz="2000" dirty="0" err="1"/>
              <a:t>Хрищеновичи</a:t>
            </a:r>
            <a:r>
              <a:rPr lang="ru-RU" sz="2000" dirty="0"/>
              <a:t> </a:t>
            </a:r>
            <a:r>
              <a:rPr lang="ru-RU" sz="2000" dirty="0" err="1"/>
              <a:t>Свислочского</a:t>
            </a:r>
            <a:r>
              <a:rPr lang="ru-RU" sz="2000" dirty="0"/>
              <a:t> района Гродненской области.</a:t>
            </a:r>
          </a:p>
          <a:p>
            <a:r>
              <a:rPr lang="ru-RU" b="1" dirty="0"/>
              <a:t>Награды и звания:</a:t>
            </a:r>
            <a:endParaRPr lang="ru-RU" dirty="0"/>
          </a:p>
          <a:p>
            <a:r>
              <a:rPr lang="ru-RU" dirty="0"/>
              <a:t>Заслуженный мастер спорта Республики Беларусь.</a:t>
            </a:r>
            <a:br>
              <a:rPr lang="ru-RU" dirty="0"/>
            </a:br>
            <a:r>
              <a:rPr lang="ru-RU" dirty="0"/>
              <a:t>Орден Отечества III степени.</a:t>
            </a:r>
            <a:br>
              <a:rPr lang="ru-RU" dirty="0"/>
            </a:br>
            <a:endParaRPr lang="ru-RU" dirty="0" smtClean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B11ACA-D0B1-4548-A4E4-FD4DEEE8C8F2}"/>
              </a:ext>
            </a:extLst>
          </p:cNvPr>
          <p:cNvSpPr txBox="1"/>
          <p:nvPr/>
        </p:nvSpPr>
        <p:spPr>
          <a:xfrm>
            <a:off x="1906587" y="309498"/>
            <a:ext cx="90994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с уроженцами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Гродненщины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посвятившими свою жизнь спорту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pic>
        <p:nvPicPr>
          <p:cNvPr id="1026" name="Picture 2" descr="https://hvali.by/wp-content/uploads/2017/03/rtr116i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87" y="1851496"/>
            <a:ext cx="6095733" cy="458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1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11</a:t>
            </a:fld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249FD41-CDF5-496A-8A43-DF3195B7C7E6}"/>
              </a:ext>
            </a:extLst>
          </p:cNvPr>
          <p:cNvSpPr txBox="1"/>
          <p:nvPr/>
        </p:nvSpPr>
        <p:spPr>
          <a:xfrm>
            <a:off x="6397554" y="2159972"/>
            <a:ext cx="52845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Глеб Жук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/>
              <a:t>бронзовый призер юниорского чемпионата мира в метании диска, серебряный призер чемпионата Европы среди юниоров, победитель Кубка страны и первенства Беларуси (2021 г.)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0B11ACA-D0B1-4548-A4E4-FD4DEEE8C8F2}"/>
              </a:ext>
            </a:extLst>
          </p:cNvPr>
          <p:cNvSpPr txBox="1"/>
          <p:nvPr/>
        </p:nvSpPr>
        <p:spPr>
          <a:xfrm>
            <a:off x="1906587" y="309498"/>
            <a:ext cx="90994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с уроженцами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Волковыска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посвятившими свою жизнь спорту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pic>
        <p:nvPicPr>
          <p:cNvPr id="19458" name="Picture 2" descr="Глеб-Жу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8469" y="1500995"/>
            <a:ext cx="5080800" cy="3795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86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12</a:t>
            </a:fld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249FD41-CDF5-496A-8A43-DF3195B7C7E6}"/>
              </a:ext>
            </a:extLst>
          </p:cNvPr>
          <p:cNvSpPr txBox="1"/>
          <p:nvPr/>
        </p:nvSpPr>
        <p:spPr>
          <a:xfrm>
            <a:off x="6541671" y="1802792"/>
            <a:ext cx="52897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Артём Гурин </a:t>
            </a:r>
            <a:r>
              <a:rPr lang="ru-RU" sz="2000" dirty="0" smtClean="0"/>
              <a:t>— победитель чемпионата и Кубка Республики Беларусь в прыжках в длину, участник чемпионатов мира и Европы среди юниоров. Одержал победу в феврале 2023 года на республиканских соревнованиях по лёгкой атлетике. Своего конкурента перепрыгнул на 36 сантиметров, показав результат 7, 48 метров.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0B11ACA-D0B1-4548-A4E4-FD4DEEE8C8F2}"/>
              </a:ext>
            </a:extLst>
          </p:cNvPr>
          <p:cNvSpPr txBox="1"/>
          <p:nvPr/>
        </p:nvSpPr>
        <p:spPr>
          <a:xfrm>
            <a:off x="1989927" y="413485"/>
            <a:ext cx="9099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Знакомство с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уроженцами Волковыска, 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посвятившими свою жизнь спорту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pic>
        <p:nvPicPr>
          <p:cNvPr id="18450" name="Picture 18" descr="http://diatlovonews.by/wp-content/uploads/2022/07/95f6c975aca722877d73190e2f0b0af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628" y="1725282"/>
            <a:ext cx="5861029" cy="4025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15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13</a:t>
            </a:fld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249FD41-CDF5-496A-8A43-DF3195B7C7E6}"/>
              </a:ext>
            </a:extLst>
          </p:cNvPr>
          <p:cNvSpPr txBox="1"/>
          <p:nvPr/>
        </p:nvSpPr>
        <p:spPr>
          <a:xfrm>
            <a:off x="6159259" y="2173857"/>
            <a:ext cx="578334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Полина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Киберева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(№97)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/>
              <a:t>участник чемпионата Европы, многократный победитель республиканских и международных соревнований. В январе 2023 года стала бронзовым призёром открытых республиканских соревнований «Минская зима»,  третьей в беге на 200 метров с результатом 25, 81 сек.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0B11ACA-D0B1-4548-A4E4-FD4DEEE8C8F2}"/>
              </a:ext>
            </a:extLst>
          </p:cNvPr>
          <p:cNvSpPr txBox="1"/>
          <p:nvPr/>
        </p:nvSpPr>
        <p:spPr>
          <a:xfrm>
            <a:off x="1989927" y="413485"/>
            <a:ext cx="9099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Знакомство с уроженцами </a:t>
            </a: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Волковыска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посвятившими свою жизнь спорту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pic>
        <p:nvPicPr>
          <p:cNvPr id="16386" name="Picture 2" descr="Hsv7cTR_gl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981" y="1847290"/>
            <a:ext cx="5201728" cy="3975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56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14</a:t>
            </a:fld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0B11ACA-D0B1-4548-A4E4-FD4DEEE8C8F2}"/>
              </a:ext>
            </a:extLst>
          </p:cNvPr>
          <p:cNvSpPr txBox="1"/>
          <p:nvPr/>
        </p:nvSpPr>
        <p:spPr>
          <a:xfrm>
            <a:off x="1989927" y="413485"/>
            <a:ext cx="9099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Знакомство с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уроженцами Волковыска, 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посвятившими свою жизнь спорту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441BDEA-B97B-448E-B369-2179C4946353}"/>
              </a:ext>
            </a:extLst>
          </p:cNvPr>
          <p:cNvSpPr txBox="1"/>
          <p:nvPr/>
        </p:nvSpPr>
        <p:spPr>
          <a:xfrm>
            <a:off x="6504316" y="2355011"/>
            <a:ext cx="51216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Дарья </a:t>
            </a:r>
            <a:r>
              <a:rPr lang="ru-RU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Нестер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/>
              <a:t>победитель и призер республиканских первенств в беге на 200 и 400 метров.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Дарья-Нест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8469" y="1406106"/>
            <a:ext cx="4899803" cy="4485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80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15</a:t>
            </a:fld>
            <a:endParaRPr lang="x-none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61517" y="1751161"/>
            <a:ext cx="4225184" cy="3933647"/>
          </a:xfrm>
        </p:spPr>
        <p:txBody>
          <a:bodyPr>
            <a:normAutofit fontScale="90000"/>
          </a:bodyPr>
          <a:lstStyle/>
          <a:p>
            <a:pPr algn="just" fontAlgn="base"/>
            <a:r>
              <a:rPr lang="ru-RU" sz="2200" b="1" dirty="0" smtClean="0">
                <a:latin typeface="+mn-lt"/>
              </a:rPr>
              <a:t>Максим </a:t>
            </a:r>
            <a:r>
              <a:rPr lang="ru-RU" sz="2200" b="1" dirty="0" err="1" smtClean="0">
                <a:latin typeface="+mn-lt"/>
              </a:rPr>
              <a:t>Заговалко</a:t>
            </a:r>
            <a:r>
              <a:rPr lang="ru-RU" sz="2200" b="1" dirty="0" smtClean="0">
                <a:latin typeface="+mn-lt"/>
              </a:rPr>
              <a:t> </a:t>
            </a:r>
            <a:r>
              <a:rPr lang="ru-RU" sz="2200" dirty="0" smtClean="0">
                <a:latin typeface="+mn-lt"/>
              </a:rPr>
              <a:t>- победитель всемирных школьных игр в метании диска.</a:t>
            </a:r>
            <a:r>
              <a:rPr lang="ru-RU" sz="2200" b="1" dirty="0" smtClean="0">
                <a:latin typeface="+mn-lt"/>
              </a:rPr>
              <a:t> </a:t>
            </a:r>
            <a:r>
              <a:rPr lang="ru-RU" sz="2200" dirty="0" smtClean="0">
                <a:latin typeface="+mn-lt"/>
              </a:rPr>
              <a:t>На протяжении двух дней в Белграде (Сербия) проходили Всемирные школьные игры. 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Максим, метнув снаряд на 59 метров 63 сантиметра, победил своих конкурентов. </a:t>
            </a:r>
            <a:r>
              <a:rPr lang="ru-RU" sz="2200" dirty="0" smtClean="0">
                <a:latin typeface="+mn-lt"/>
              </a:rPr>
              <a:t> </a:t>
            </a:r>
            <a:r>
              <a:rPr lang="ru-RU" sz="2200" dirty="0">
                <a:latin typeface="+mn-lt"/>
              </a:rPr>
              <a:t>О</a:t>
            </a:r>
            <a:r>
              <a:rPr lang="ru-RU" sz="2200" dirty="0" smtClean="0">
                <a:latin typeface="+mn-lt"/>
              </a:rPr>
              <a:t>бладатель </a:t>
            </a:r>
            <a:r>
              <a:rPr lang="ru-RU" sz="2200" dirty="0" smtClean="0">
                <a:latin typeface="+mn-lt"/>
              </a:rPr>
              <a:t>серебряной награды из Намибии отстал от белоруса почти на 9 метров. Феноменальный результат воспитанника СДЮШОР № 1!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5299" y="1017918"/>
            <a:ext cx="10181402" cy="50033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Знакомство с уроженцами Волковыска, посвятившими свою жизнь спорту</a:t>
            </a:r>
          </a:p>
          <a:p>
            <a:endParaRPr lang="ru-RU" dirty="0"/>
          </a:p>
        </p:txBody>
      </p:sp>
      <p:pic>
        <p:nvPicPr>
          <p:cNvPr id="51202" name="Picture 2" descr="Чемпион Всемирных игр Максим Заговалко из Волковы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284" y="1578634"/>
            <a:ext cx="4983173" cy="418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16</a:t>
            </a:fld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0B11ACA-D0B1-4548-A4E4-FD4DEEE8C8F2}"/>
              </a:ext>
            </a:extLst>
          </p:cNvPr>
          <p:cNvSpPr txBox="1"/>
          <p:nvPr/>
        </p:nvSpPr>
        <p:spPr>
          <a:xfrm>
            <a:off x="1989927" y="413485"/>
            <a:ext cx="9099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Знакомство с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уроженцами Волковыска, 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посвятившими свою жизнь спорту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441BDEA-B97B-448E-B369-2179C4946353}"/>
              </a:ext>
            </a:extLst>
          </p:cNvPr>
          <p:cNvSpPr txBox="1"/>
          <p:nvPr/>
        </p:nvSpPr>
        <p:spPr>
          <a:xfrm>
            <a:off x="4305670" y="1296140"/>
            <a:ext cx="7636935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b="1" dirty="0" smtClean="0"/>
              <a:t>Архип </a:t>
            </a:r>
            <a:r>
              <a:rPr lang="ru-RU" b="1" dirty="0" err="1" smtClean="0"/>
              <a:t>Кочин</a:t>
            </a:r>
            <a:r>
              <a:rPr lang="ru-RU" b="1" dirty="0" smtClean="0"/>
              <a:t> </a:t>
            </a:r>
            <a:r>
              <a:rPr lang="ru-RU" dirty="0" smtClean="0"/>
              <a:t>— победитель и призер различных соревнований в беге на короткие дистанции. Призёр первенства Беларуси по лёгкой атлетике среди юниоров и юношей. Занял третье место в беге на 200 метров в феврале 2023 года.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E432C88-4F02-436D-A525-5AA07D67A280}"/>
              </a:ext>
            </a:extLst>
          </p:cNvPr>
          <p:cNvSpPr txBox="1"/>
          <p:nvPr/>
        </p:nvSpPr>
        <p:spPr>
          <a:xfrm>
            <a:off x="4394448" y="3462291"/>
            <a:ext cx="7548158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Михаил </a:t>
            </a:r>
            <a:r>
              <a:rPr lang="ru-RU" sz="1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Цыгановский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dirty="0" smtClean="0"/>
              <a:t>мастер спорта, член национальной команды Беларуси, многократный победитель республиканских и международных соревнований, чемпион Беларуси по настольному теннису. </a:t>
            </a:r>
            <a:endParaRPr lang="ru-RU" b="1" dirty="0" smtClean="0"/>
          </a:p>
        </p:txBody>
      </p:sp>
      <p:pic>
        <p:nvPicPr>
          <p:cNvPr id="12294" name="Picture 6" descr="Новос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08962" y="-3667617"/>
            <a:ext cx="5588709" cy="8330942"/>
          </a:xfrm>
          <a:prstGeom prst="rect">
            <a:avLst/>
          </a:prstGeom>
          <a:noFill/>
        </p:spPr>
      </p:pic>
      <p:pic>
        <p:nvPicPr>
          <p:cNvPr id="12296" name="Picture 8" descr="Новос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25203" y="-4164767"/>
            <a:ext cx="5224725" cy="7803789"/>
          </a:xfrm>
          <a:prstGeom prst="rect">
            <a:avLst/>
          </a:prstGeom>
          <a:noFill/>
        </p:spPr>
      </p:pic>
      <p:pic>
        <p:nvPicPr>
          <p:cNvPr id="12298" name="Picture 10" descr="Новост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2938" y="1260630"/>
            <a:ext cx="2782934" cy="1811044"/>
          </a:xfrm>
          <a:prstGeom prst="rect">
            <a:avLst/>
          </a:prstGeom>
          <a:noFill/>
        </p:spPr>
      </p:pic>
      <p:pic>
        <p:nvPicPr>
          <p:cNvPr id="12300" name="Picture 12" descr="Волковычанин Михаил Цыгановский - чемпион Беларуси по настольному теннису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0694" y="3533312"/>
            <a:ext cx="2764306" cy="1902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4932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17</a:t>
            </a:fld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0B11ACA-D0B1-4548-A4E4-FD4DEEE8C8F2}"/>
              </a:ext>
            </a:extLst>
          </p:cNvPr>
          <p:cNvSpPr txBox="1"/>
          <p:nvPr/>
        </p:nvSpPr>
        <p:spPr>
          <a:xfrm>
            <a:off x="1989927" y="413485"/>
            <a:ext cx="9099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Знакомство с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уроженцами Волковыска, 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посвятившими свою жизнь спорту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441BDEA-B97B-448E-B369-2179C4946353}"/>
              </a:ext>
            </a:extLst>
          </p:cNvPr>
          <p:cNvSpPr txBox="1"/>
          <p:nvPr/>
        </p:nvSpPr>
        <p:spPr>
          <a:xfrm>
            <a:off x="5022938" y="1654888"/>
            <a:ext cx="6808475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Екатерина Ларина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серебряный призёр Кубка страны по настольному теннису. </a:t>
            </a:r>
            <a:r>
              <a:rPr lang="ru-RU" dirty="0" smtClean="0"/>
              <a:t>Играет за команду Гродненской области, в составе которой заняла в прошлом году второе место в </a:t>
            </a:r>
            <a:r>
              <a:rPr lang="ru-RU" dirty="0" err="1" smtClean="0"/>
              <a:t>рес</a:t>
            </a:r>
            <a:r>
              <a:rPr lang="ru-RU" dirty="0" smtClean="0"/>
              <a:t>-</a:t>
            </a:r>
            <a:br>
              <a:rPr lang="ru-RU" dirty="0" smtClean="0"/>
            </a:br>
            <a:r>
              <a:rPr lang="ru-RU" dirty="0" smtClean="0"/>
              <a:t>публике.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Входит </a:t>
            </a:r>
            <a:r>
              <a:rPr lang="ru-RU" dirty="0" smtClean="0"/>
              <a:t>  в восьмерку сильнейших игроков страны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47CCF4B-67BC-46D1-8FBD-7A900C0BCB5D}"/>
              </a:ext>
            </a:extLst>
          </p:cNvPr>
          <p:cNvSpPr txBox="1"/>
          <p:nvPr/>
        </p:nvSpPr>
        <p:spPr>
          <a:xfrm>
            <a:off x="5022937" y="4063264"/>
            <a:ext cx="6808475" cy="183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Инна </a:t>
            </a:r>
            <a:r>
              <a:rPr lang="ru-RU" sz="1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Карагодина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 smtClean="0"/>
              <a:t>мастер спорта международного класса (с 2009 г.) Участвовала во многочисленных международных стартах в 2010 и 2011 годах в составе национальной сборной Беларуси, становилась бронзовым призером чемпионата Европы. Неоднократно поднималась на пьедестал чемпионата и кубка страны.  Выступала за теннисные клубы из Польши, Германии, России.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2" name="AutoShape 2" descr="Примы настольного тенниса. О спортивной карьере и достижениях, жизни вне  тенниса, праздновании 8 Марта рассказывают волковычанки Инна Карагодина, Екатерина  Ларина и Милана Белая - Новости Волковыска и района, газета &quot;Наш ча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Примы настольного тенниса. О спортивной карьере и достижениях, жизни вне  тенниса, праздновании 8 Марта рассказывают волковычанки Инна Карагодина, Екатерина  Ларина и Милана Белая - Новости Волковыска и района, газета &quot;Наш ча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Примы настольного тенниса. О спортивной карьере и достижениях, жизни вне  тенниса, праздновании 8 Марта рассказывают волковычанки Инна Карагодина, Екатерина  Ларина и Милана Белая - Новости Волковыска и района, газета &quot;Наш ча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Примы настольного тенниса. О спортивной карьере и достижениях, жизни вне  тенниса, праздновании 8 Марта рассказывают волковычанки Инна Карагодина, Екатерина  Ларина и Милана Белая - Новости Волковыска и района, газета &quot;Наш ча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Примы настольного тенниса. О спортивной карьере и достижениях, жизни вне  тенниса, праздновании 8 Марта рассказывают волковычанки Инна Карагодина, Екатерина  Ларина и Милана Белая - Новости Волковыска и района, газета &quot;Наш ча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2" name="AutoShape 12" descr="Примы настольного тенниса. О спортивной карьере и достижениях, жизни вне  тенниса, праздновании 8 Марта рассказывают волковычанки Инна Карагодина, Екатерина  Ларина и Милана Белая - Новости Волковыска и района, газета &quot;Наш ча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4" name="Picture 14" descr="Примы настольного тенниса. О спортивной карьере и достижениях, жизни вне  тенниса, праздновании 8 Марта рассказывают волковычанки Инна Карагодина, Екатерина  Ларина и Милана Белая - Новости Волковыска и района, газета &quot;Наш час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2740" y="1699405"/>
            <a:ext cx="3412557" cy="2182482"/>
          </a:xfrm>
          <a:prstGeom prst="rect">
            <a:avLst/>
          </a:prstGeom>
          <a:noFill/>
        </p:spPr>
      </p:pic>
      <p:pic>
        <p:nvPicPr>
          <p:cNvPr id="10256" name="Picture 16" descr="Инна Карагодина: я привыкла решать свои проблемы сама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1985" y="4080295"/>
            <a:ext cx="3416060" cy="2035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9560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18</a:t>
            </a:fld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0B11ACA-D0B1-4548-A4E4-FD4DEEE8C8F2}"/>
              </a:ext>
            </a:extLst>
          </p:cNvPr>
          <p:cNvSpPr txBox="1"/>
          <p:nvPr/>
        </p:nvSpPr>
        <p:spPr>
          <a:xfrm>
            <a:off x="1989927" y="413485"/>
            <a:ext cx="9099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Знакомство с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уроженцами Волковыска, 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посвятившими свою жизнь спорту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1E9FA6C-2B95-4B30-8D6C-CBBEFF067161}"/>
              </a:ext>
            </a:extLst>
          </p:cNvPr>
          <p:cNvSpPr txBox="1"/>
          <p:nvPr/>
        </p:nvSpPr>
        <p:spPr>
          <a:xfrm>
            <a:off x="2588822" y="1508474"/>
            <a:ext cx="9191500" cy="2336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 дополнительного образования детей и молодёжи:</a:t>
            </a:r>
          </a:p>
          <a:p>
            <a:pPr algn="just">
              <a:lnSpc>
                <a:spcPct val="90000"/>
              </a:lnSpc>
            </a:pPr>
            <a:endParaRPr lang="ru-RU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dirty="0" smtClean="0"/>
              <a:t>Государственное учреждение "Волковысская специализированная детско-юношеская школа олимпийского резерва №1»</a:t>
            </a:r>
          </a:p>
          <a:p>
            <a:pPr algn="just">
              <a:lnSpc>
                <a:spcPct val="90000"/>
              </a:lnSpc>
            </a:pPr>
            <a:endParaRPr lang="ru-RU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dirty="0" smtClean="0"/>
              <a:t>Государственное учреждение "Волковысская специализированная детско-юношеская школа олимпийского резерва № 2"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3C1536D2-BACB-4A1D-95CF-D83AE901A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" y="1750715"/>
            <a:ext cx="1534138" cy="167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content.schools.by/cache/8d/33/8d334d938c0bd8da2a2c9459ba0fabd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3562" y="3907766"/>
            <a:ext cx="2250505" cy="2329130"/>
          </a:xfrm>
          <a:prstGeom prst="rect">
            <a:avLst/>
          </a:prstGeom>
          <a:noFill/>
        </p:spPr>
      </p:pic>
      <p:pic>
        <p:nvPicPr>
          <p:cNvPr id="4100" name="Picture 4" descr="https://content.schools.by/cache/c6/a9/c6a9cd4054966eff156dcd547aeda5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2174" y="3916392"/>
            <a:ext cx="2898474" cy="2320506"/>
          </a:xfrm>
          <a:prstGeom prst="rect">
            <a:avLst/>
          </a:prstGeom>
          <a:noFill/>
        </p:spPr>
      </p:pic>
      <p:pic>
        <p:nvPicPr>
          <p:cNvPr id="4102" name="Picture 6" descr="https://content.schools.by/cache/66/d6/66d6c4f8ffa65bb2f97d6ffff20825a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004" y="3935576"/>
            <a:ext cx="3053751" cy="2367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7135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5326082" y="3249290"/>
            <a:ext cx="6770540" cy="35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Следующая тема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ШАГа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Родина моя Беларусь в лицах.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Семья – начало всех начал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(о роли родителей в создании условий для разностороннего развития детей, значении семьи и семейного воспитания)</a:t>
            </a:r>
            <a:endParaRPr lang="ru-RU" sz="2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9" y="216349"/>
            <a:ext cx="1523862" cy="1710602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=""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5367645" y="1811139"/>
            <a:ext cx="6687413" cy="14381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72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АНОНС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995055" y="488800"/>
            <a:ext cx="10196945" cy="14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rgbClr val="3D5F9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В ЛИЦАХ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A347313-D9CD-463C-A52D-89445FC2D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40" y="1926951"/>
            <a:ext cx="5622592" cy="47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0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2</a:t>
            </a:fld>
            <a:endParaRPr lang="x-none"/>
          </a:p>
        </p:txBody>
      </p:sp>
      <p:sp>
        <p:nvSpPr>
          <p:cNvPr id="7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4291993" y="4324869"/>
            <a:ext cx="7914803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>
                <a:solidFill>
                  <a:srgbClr val="891114"/>
                </a:solidFill>
                <a:latin typeface="Arial Black" panose="020B0A04020102020204" pitchFamily="34" charset="0"/>
                <a:cs typeface="Arial"/>
              </a:rPr>
              <a:t>Викторина</a:t>
            </a:r>
            <a:endParaRPr lang="x-none" sz="8000" b="1" dirty="0">
              <a:solidFill>
                <a:srgbClr val="891114"/>
              </a:solidFill>
              <a:latin typeface="Arial Black" panose="020B0A04020102020204" pitchFamily="34" charset="0"/>
              <a:cs typeface="Arial"/>
            </a:endParaRPr>
          </a:p>
        </p:txBody>
      </p:sp>
      <p:pic>
        <p:nvPicPr>
          <p:cNvPr id="13" name="Рисунок 1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47F7905B-973E-45CF-AF45-9EB90AFFF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8" y="131110"/>
            <a:ext cx="1013244" cy="11374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89C4255-6956-4B16-81DA-461CB39A58EB}"/>
              </a:ext>
            </a:extLst>
          </p:cNvPr>
          <p:cNvSpPr txBox="1"/>
          <p:nvPr/>
        </p:nvSpPr>
        <p:spPr>
          <a:xfrm>
            <a:off x="4291993" y="1124969"/>
            <a:ext cx="7914803" cy="1089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2B436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</a:t>
            </a:r>
          </a:p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2B436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В ЛИЦАХ</a:t>
            </a:r>
            <a:endParaRPr lang="ru-RU" sz="5400" b="1" dirty="0">
              <a:solidFill>
                <a:srgbClr val="2B436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Небольшая викторина) — DRIVE2">
            <a:extLst>
              <a:ext uri="{FF2B5EF4-FFF2-40B4-BE49-F238E27FC236}">
                <a16:creationId xmlns="" xmlns:a16="http://schemas.microsoft.com/office/drawing/2014/main" id="{4D12877A-6F1A-4826-AADE-1D12A7A5D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78" y="3620720"/>
            <a:ext cx="3018827" cy="202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605AF91-5AA5-491B-AE48-8EF09B54816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7533" y="55174"/>
            <a:ext cx="3444460" cy="293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3</a:t>
            </a:fld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5F78D8B-9EA2-498A-9D5D-3CD4514CBD78}"/>
              </a:ext>
            </a:extLst>
          </p:cNvPr>
          <p:cNvSpPr txBox="1"/>
          <p:nvPr/>
        </p:nvSpPr>
        <p:spPr>
          <a:xfrm>
            <a:off x="1742702" y="235526"/>
            <a:ext cx="101167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Президент Республики Беларусь Александр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Григорьевич Лукашенко на торжественной церемонии открытия II Игр стран СНГ отметил: </a:t>
            </a: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«Мы сделали и будем делать все … для того, чтобы Игры стран Содружества стали настоящим символом дружбы, мира и созидания.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Девиз наших Игр – «Сильный характер – яркая игра!». Это не только про спорт. Это про каждого из нас.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Пришло время мужественных и решительных людей, людей, способных постоять за честь страны, за победы своих отцов и будущее своих детей. Это – наше время…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 невозможно – ни россиян, ни белорусов, других – вычеркнуть из международного олимпийского и спортивного движения. Вы всегда будете востребованы. Вы всегда будете в деле».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7AA4473C-1A15-4CC6-86A5-B1FE67A8DBF1}"/>
              </a:ext>
            </a:extLst>
          </p:cNvPr>
          <p:cNvSpPr/>
          <p:nvPr/>
        </p:nvSpPr>
        <p:spPr>
          <a:xfrm>
            <a:off x="936222" y="3994032"/>
            <a:ext cx="1879272" cy="17850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9" name="Прямоугольник: скругленные углы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7D32A7CC-7B15-4C4F-8C34-0834264788FA}"/>
              </a:ext>
            </a:extLst>
          </p:cNvPr>
          <p:cNvSpPr/>
          <p:nvPr/>
        </p:nvSpPr>
        <p:spPr>
          <a:xfrm>
            <a:off x="3179776" y="3994032"/>
            <a:ext cx="1879272" cy="17850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10" name="Прямоугольник: скругленные углы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26E4BF1F-4C9E-4371-986B-47B04B40FBC2}"/>
              </a:ext>
            </a:extLst>
          </p:cNvPr>
          <p:cNvSpPr/>
          <p:nvPr/>
        </p:nvSpPr>
        <p:spPr>
          <a:xfrm>
            <a:off x="5423330" y="3994032"/>
            <a:ext cx="1879272" cy="17850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3</a:t>
            </a:r>
          </a:p>
        </p:txBody>
      </p:sp>
      <p:sp>
        <p:nvSpPr>
          <p:cNvPr id="11" name="Прямоугольник: скругленные углы 10">
            <a:hlinkClick r:id="rId5" action="ppaction://hlinksldjump"/>
            <a:extLst>
              <a:ext uri="{FF2B5EF4-FFF2-40B4-BE49-F238E27FC236}">
                <a16:creationId xmlns="" xmlns:a16="http://schemas.microsoft.com/office/drawing/2014/main" id="{E79CE975-58C3-4A56-8871-B3B78139E78A}"/>
              </a:ext>
            </a:extLst>
          </p:cNvPr>
          <p:cNvSpPr/>
          <p:nvPr/>
        </p:nvSpPr>
        <p:spPr>
          <a:xfrm>
            <a:off x="7666884" y="3994032"/>
            <a:ext cx="1879272" cy="17850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12" name="Прямоугольник: скругленные углы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7CBD904D-0213-4510-A72B-B6FB810B6330}"/>
              </a:ext>
            </a:extLst>
          </p:cNvPr>
          <p:cNvSpPr/>
          <p:nvPr/>
        </p:nvSpPr>
        <p:spPr>
          <a:xfrm>
            <a:off x="9910439" y="3994032"/>
            <a:ext cx="1879272" cy="178502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5177C59-FA0F-49AD-AE01-8BBCB35499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827" y="5893930"/>
            <a:ext cx="514061" cy="5140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5B7FB8D-6C51-4E16-B829-303A67625F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81" y="5893929"/>
            <a:ext cx="514061" cy="5140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23B47BF-0584-45E0-964F-29E2B60B9D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68" y="5946400"/>
            <a:ext cx="514061" cy="5140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729E15E-5D81-4048-9FC1-263C1A2CFB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489" y="5893928"/>
            <a:ext cx="514061" cy="5140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BDE43DA-2F7B-4578-BEB0-58ED39260B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251" y="5871086"/>
            <a:ext cx="514061" cy="514061"/>
          </a:xfrm>
          <a:prstGeom prst="rect">
            <a:avLst/>
          </a:prstGeom>
        </p:spPr>
      </p:pic>
      <p:sp>
        <p:nvSpPr>
          <p:cNvPr id="18" name="Заголовок 9">
            <a:extLst>
              <a:ext uri="{FF2B5EF4-FFF2-40B4-BE49-F238E27FC236}">
                <a16:creationId xmlns="" xmlns:a16="http://schemas.microsoft.com/office/drawing/2014/main" id="{DD313903-BD18-4C33-BEB0-DB6AF24B2A6E}"/>
              </a:ext>
            </a:extLst>
          </p:cNvPr>
          <p:cNvSpPr txBox="1">
            <a:spLocks/>
          </p:cNvSpPr>
          <p:nvPr/>
        </p:nvSpPr>
        <p:spPr>
          <a:xfrm>
            <a:off x="933853" y="3120106"/>
            <a:ext cx="10853489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376091"/>
                </a:solidFill>
                <a:latin typeface="Arial Black" panose="020B0A04020102020204" pitchFamily="34" charset="0"/>
                <a:cs typeface="Arial"/>
              </a:rPr>
              <a:t>Ответьте на вопросы викторины:</a:t>
            </a:r>
            <a:endParaRPr lang="x-none" sz="4000" b="1" dirty="0">
              <a:solidFill>
                <a:srgbClr val="376091"/>
              </a:solidFill>
              <a:latin typeface="Arial Black" panose="020B0A04020102020204" pitchFamily="34" charset="0"/>
              <a:cs typeface="Arial"/>
            </a:endParaRPr>
          </a:p>
        </p:txBody>
      </p:sp>
      <p:pic>
        <p:nvPicPr>
          <p:cNvPr id="19" name="Picture 2" descr="Небольшая викторина) — DRIVE2">
            <a:extLst>
              <a:ext uri="{FF2B5EF4-FFF2-40B4-BE49-F238E27FC236}">
                <a16:creationId xmlns="" xmlns:a16="http://schemas.microsoft.com/office/drawing/2014/main" id="{E621C870-29B5-4540-BF04-B8175FDC2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6" y="1528187"/>
            <a:ext cx="695049" cy="46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7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4</a:t>
            </a:fld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5F78D8B-9EA2-498A-9D5D-3CD4514CBD78}"/>
              </a:ext>
            </a:extLst>
          </p:cNvPr>
          <p:cNvSpPr txBox="1"/>
          <p:nvPr/>
        </p:nvSpPr>
        <p:spPr>
          <a:xfrm>
            <a:off x="1742702" y="235526"/>
            <a:ext cx="101167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Александр Григорьевич Лукашенко на торжественной церемонии открытия II Игр стран СНГ отметил: </a:t>
            </a: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«Мы сделали и будем делать все … для того, чтобы Игры стран Содружества стали настоящим символом дружбы, мира и созидания.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Девиз наших Игр – «Сильный характер – яркая игра!». Это не только про спорт. Это про каждого из нас.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Пришло время мужественных и решительных людей, людей, способных постоять за честь страны, за победы своих отцов и будущее своих детей. Это – наше время…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 невозможно – ни россиян, ни белорусов, других – вычеркнуть из международного олимпийского и спортивного движения. Вы всегда будете востребованы. Вы всегда будете в деле».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7AA4473C-1A15-4CC6-86A5-B1FE67A8DBF1}"/>
              </a:ext>
            </a:extLst>
          </p:cNvPr>
          <p:cNvSpPr/>
          <p:nvPr/>
        </p:nvSpPr>
        <p:spPr>
          <a:xfrm>
            <a:off x="733300" y="3458989"/>
            <a:ext cx="1879272" cy="23631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7D32A7CC-7B15-4C4F-8C34-0834264788FA}"/>
              </a:ext>
            </a:extLst>
          </p:cNvPr>
          <p:cNvSpPr/>
          <p:nvPr/>
        </p:nvSpPr>
        <p:spPr>
          <a:xfrm>
            <a:off x="2976854" y="3458989"/>
            <a:ext cx="1879272" cy="23631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26E4BF1F-4C9E-4371-986B-47B04B40FBC2}"/>
              </a:ext>
            </a:extLst>
          </p:cNvPr>
          <p:cNvSpPr/>
          <p:nvPr/>
        </p:nvSpPr>
        <p:spPr>
          <a:xfrm>
            <a:off x="5220408" y="3458989"/>
            <a:ext cx="1879272" cy="23631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3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E79CE975-58C3-4A56-8871-B3B78139E78A}"/>
              </a:ext>
            </a:extLst>
          </p:cNvPr>
          <p:cNvSpPr/>
          <p:nvPr/>
        </p:nvSpPr>
        <p:spPr>
          <a:xfrm>
            <a:off x="7463962" y="3458989"/>
            <a:ext cx="1879272" cy="23631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7CBD904D-0213-4510-A72B-B6FB810B6330}"/>
              </a:ext>
            </a:extLst>
          </p:cNvPr>
          <p:cNvSpPr/>
          <p:nvPr/>
        </p:nvSpPr>
        <p:spPr>
          <a:xfrm>
            <a:off x="9707517" y="3458989"/>
            <a:ext cx="1879272" cy="236318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5177C59-FA0F-49AD-AE01-8BBCB3549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05" y="5937050"/>
            <a:ext cx="514061" cy="5140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5B7FB8D-6C51-4E16-B829-303A67625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59" y="5937049"/>
            <a:ext cx="514061" cy="5140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23B47BF-0584-45E0-964F-29E2B60B9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46" y="5989520"/>
            <a:ext cx="514061" cy="5140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729E15E-5D81-4048-9FC1-263C1A2CF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567" y="5937048"/>
            <a:ext cx="514061" cy="5140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BDE43DA-2F7B-4578-BEB0-58ED39260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29" y="5914206"/>
            <a:ext cx="514061" cy="51406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02D6F73-07D1-4453-933E-5610B3061217}"/>
              </a:ext>
            </a:extLst>
          </p:cNvPr>
          <p:cNvSpPr/>
          <p:nvPr/>
        </p:nvSpPr>
        <p:spPr>
          <a:xfrm>
            <a:off x="19069" y="15113"/>
            <a:ext cx="12192000" cy="6858000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819937" y="209025"/>
            <a:ext cx="8947835" cy="1653594"/>
          </a:xfrm>
          <a:prstGeom prst="rect">
            <a:avLst/>
          </a:prstGeom>
          <a:solidFill>
            <a:srgbClr val="F6EBE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свидетельствует о том, что здоровье людей, развитие физической культуры и спорта является приоритетным направлением социальной политики в Республике Беларусь?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116607" y="192240"/>
            <a:ext cx="1879272" cy="1653594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9249CBB-646E-4E18-9D5D-5C822281559A}"/>
              </a:ext>
            </a:extLst>
          </p:cNvPr>
          <p:cNvSpPr txBox="1"/>
          <p:nvPr/>
        </p:nvSpPr>
        <p:spPr>
          <a:xfrm>
            <a:off x="836701" y="2310447"/>
            <a:ext cx="10931071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73050" indent="449263" algn="just">
              <a:lnSpc>
                <a:spcPct val="90000"/>
              </a:lnSpc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Ежегодно более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миллионов белорусов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(свыше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систематически занимаются физической культурой и спортом, проводится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около 22 тысяч спортивных мероприятий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449263" algn="just">
              <a:lnSpc>
                <a:spcPct val="90000"/>
              </a:lnSpc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детей и подростков проводится более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турниров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том числе республиканские соревнования по футболу «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Кожаный мяч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по гандболу «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Стремительный мяч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по биатлону, лыжным гонкам и стрельбе из пневматического оружия «Снежный снайпер», а также общенациональный хоккейный турнир «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Золотая шайба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indent="449263" algn="just">
              <a:lnSpc>
                <a:spcPct val="90000"/>
              </a:lnSpc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Подготовку юных спортсменов осуществляют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464 организации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физической культуры и спорта. В указанных организациях проходят спортивную подготовку около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160 тысяч юных спортсменов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indent="449263" algn="just">
              <a:lnSpc>
                <a:spcPct val="90000"/>
              </a:lnSpc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больше крупных спортивных объектов строится во всех регионах страны.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449263" algn="just">
              <a:lnSpc>
                <a:spcPct val="90000"/>
              </a:lnSpc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последние годы введены в эксплуатацию физкультурно-оздоровительные комплексы в Березино, Борисове, Столбцах, Червене, Бресте,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Столине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городском поселке Краснополье Могилевской области, поселке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Раубичи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Минской области; спортивный комплекс для игровых видов спорта с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лыжероллерной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трассой в Орше; стадионы в Барановичах, Лиде и другие сооружения. Граждане получили реальную возможность укреплять свое здоровье, увеличивать физический и духовный потенциал, совершенствовать спортивное мастерство.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9" y="1862619"/>
            <a:ext cx="514061" cy="514061"/>
          </a:xfrm>
          <a:prstGeom prst="rect">
            <a:avLst/>
          </a:prstGeom>
        </p:spPr>
      </p:pic>
      <p:sp>
        <p:nvSpPr>
          <p:cNvPr id="8" name="Прямоугольник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F2D76281-0610-4A22-A4BD-F5CF027E0765}"/>
              </a:ext>
            </a:extLst>
          </p:cNvPr>
          <p:cNvSpPr/>
          <p:nvPr/>
        </p:nvSpPr>
        <p:spPr>
          <a:xfrm>
            <a:off x="0" y="-39079"/>
            <a:ext cx="12192000" cy="6858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116607" y="1908986"/>
            <a:ext cx="10651165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270359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5</a:t>
            </a:fld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5F78D8B-9EA2-498A-9D5D-3CD4514CBD78}"/>
              </a:ext>
            </a:extLst>
          </p:cNvPr>
          <p:cNvSpPr txBox="1"/>
          <p:nvPr/>
        </p:nvSpPr>
        <p:spPr>
          <a:xfrm>
            <a:off x="1742702" y="235526"/>
            <a:ext cx="101167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Александр Григорьевич Лукашенко на торжественной церемонии открытия II Игр стран СНГ отметил: </a:t>
            </a: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«Мы сделали и будем делать все … для того, чтобы Игры стран Содружества стали настоящим символом дружбы, мира и созидания.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Девиз наших Игр – «Сильный характер – яркая игра!». Это не только про спорт. Это про каждого из нас.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Пришло время мужественных и решительных людей, людей, способных постоять за честь страны, за победы своих отцов и будущее своих детей. Это – наше время…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 невозможно – ни россиян, ни белорусов, других – вычеркнуть из международного олимпийского и спортивного движения. Вы всегда будете востребованы. Вы всегда будете в деле».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7AA4473C-1A15-4CC6-86A5-B1FE67A8DBF1}"/>
              </a:ext>
            </a:extLst>
          </p:cNvPr>
          <p:cNvSpPr/>
          <p:nvPr/>
        </p:nvSpPr>
        <p:spPr>
          <a:xfrm>
            <a:off x="733300" y="3458989"/>
            <a:ext cx="1879272" cy="23631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7D32A7CC-7B15-4C4F-8C34-0834264788FA}"/>
              </a:ext>
            </a:extLst>
          </p:cNvPr>
          <p:cNvSpPr/>
          <p:nvPr/>
        </p:nvSpPr>
        <p:spPr>
          <a:xfrm>
            <a:off x="2976854" y="3458989"/>
            <a:ext cx="1879272" cy="23631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26E4BF1F-4C9E-4371-986B-47B04B40FBC2}"/>
              </a:ext>
            </a:extLst>
          </p:cNvPr>
          <p:cNvSpPr/>
          <p:nvPr/>
        </p:nvSpPr>
        <p:spPr>
          <a:xfrm>
            <a:off x="5220408" y="3458989"/>
            <a:ext cx="1879272" cy="23631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3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E79CE975-58C3-4A56-8871-B3B78139E78A}"/>
              </a:ext>
            </a:extLst>
          </p:cNvPr>
          <p:cNvSpPr/>
          <p:nvPr/>
        </p:nvSpPr>
        <p:spPr>
          <a:xfrm>
            <a:off x="7463962" y="3458989"/>
            <a:ext cx="1879272" cy="23631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7CBD904D-0213-4510-A72B-B6FB810B6330}"/>
              </a:ext>
            </a:extLst>
          </p:cNvPr>
          <p:cNvSpPr/>
          <p:nvPr/>
        </p:nvSpPr>
        <p:spPr>
          <a:xfrm>
            <a:off x="9707517" y="3458989"/>
            <a:ext cx="1879272" cy="236318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5177C59-FA0F-49AD-AE01-8BBCB3549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05" y="5937050"/>
            <a:ext cx="514061" cy="5140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5B7FB8D-6C51-4E16-B829-303A67625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59" y="5937049"/>
            <a:ext cx="514061" cy="5140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23B47BF-0584-45E0-964F-29E2B60B9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46" y="5989520"/>
            <a:ext cx="514061" cy="5140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729E15E-5D81-4048-9FC1-263C1A2CF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567" y="5937048"/>
            <a:ext cx="514061" cy="5140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BDE43DA-2F7B-4578-BEB0-58ED39260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29" y="5914206"/>
            <a:ext cx="514061" cy="51406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02D6F73-07D1-4453-933E-5610B3061217}"/>
              </a:ext>
            </a:extLst>
          </p:cNvPr>
          <p:cNvSpPr/>
          <p:nvPr/>
        </p:nvSpPr>
        <p:spPr>
          <a:xfrm>
            <a:off x="0" y="-54191"/>
            <a:ext cx="12211069" cy="6873112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763920" y="784273"/>
            <a:ext cx="8947835" cy="1258421"/>
          </a:xfrm>
          <a:prstGeom prst="rect">
            <a:avLst/>
          </a:prstGeom>
          <a:solidFill>
            <a:srgbClr val="FFEFE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думаете, какое значение для спортсменов стран СНГ в целом и Беларуси в частности имеют II Игры стран Содружества?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060590" y="767488"/>
            <a:ext cx="1879272" cy="1333095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2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3" y="2334035"/>
            <a:ext cx="514061" cy="514061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3B2471C7-7C2F-426F-A3AE-B603EF0ACBAC}"/>
              </a:ext>
            </a:extLst>
          </p:cNvPr>
          <p:cNvGrpSpPr/>
          <p:nvPr/>
        </p:nvGrpSpPr>
        <p:grpSpPr>
          <a:xfrm>
            <a:off x="1050222" y="2591066"/>
            <a:ext cx="10723483" cy="3106968"/>
            <a:chOff x="1031063" y="2018047"/>
            <a:chExt cx="10723483" cy="3106968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99249CBB-646E-4E18-9D5D-5C822281559A}"/>
                </a:ext>
              </a:extLst>
            </p:cNvPr>
            <p:cNvSpPr txBox="1"/>
            <p:nvPr/>
          </p:nvSpPr>
          <p:spPr>
            <a:xfrm>
              <a:off x="1130849" y="2018047"/>
              <a:ext cx="10623697" cy="31069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288000" rtlCol="0">
              <a:spAutoFit/>
            </a:bodyPr>
            <a:lstStyle/>
            <a:p>
              <a:pPr marL="4848225" indent="449263" algn="just">
                <a:lnSpc>
                  <a:spcPct val="90000"/>
                </a:lnSpc>
              </a:pP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Проведение II Игр стран СНГ на нашей территории – это огромная победа для Беларуси.</a:t>
              </a:r>
            </a:p>
            <a:p>
              <a:pPr marL="4848225" indent="449263" algn="just">
                <a:lnSpc>
                  <a:spcPct val="90000"/>
                </a:lnSpc>
              </a:pP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Она продемонстрировала, что нет никакой международной изоляции, потому что </a:t>
              </a:r>
              <a:b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22 страны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приславшие сюда своих спортсменов, представляют, по сути, всю мировую географию: и Азию, и Африку, и Латинскую Америку, и СНГ. </a:t>
              </a:r>
            </a:p>
            <a:p>
              <a:pPr marL="4848225" indent="449263" algn="just">
                <a:lnSpc>
                  <a:spcPct val="90000"/>
                </a:lnSpc>
              </a:pP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Олимпийское движение может существовать только на принципах, которые провозглашались ранее, – </a:t>
              </a:r>
              <a:r>
                <a:rPr lang="ru-RU" sz="20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объективность, равные условия для всех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050" name="Picture 2" descr="II Игры стран СНГ: подробно о подготовке">
              <a:extLst>
                <a:ext uri="{FF2B5EF4-FFF2-40B4-BE49-F238E27FC236}">
                  <a16:creationId xmlns="" xmlns:a16="http://schemas.microsoft.com/office/drawing/2014/main" id="{DF1D7476-DD36-4A07-AAE1-2DF78AC1AF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063" y="2374195"/>
              <a:ext cx="4890347" cy="2750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>
            <a:hlinkClick r:id="rId6" action="ppaction://hlinksldjump"/>
            <a:extLst>
              <a:ext uri="{FF2B5EF4-FFF2-40B4-BE49-F238E27FC236}">
                <a16:creationId xmlns="" xmlns:a16="http://schemas.microsoft.com/office/drawing/2014/main" id="{F2D76281-0610-4A22-A4BD-F5CF027E0765}"/>
              </a:ext>
            </a:extLst>
          </p:cNvPr>
          <p:cNvSpPr/>
          <p:nvPr/>
        </p:nvSpPr>
        <p:spPr>
          <a:xfrm>
            <a:off x="0" y="-39079"/>
            <a:ext cx="12192000" cy="6858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060590" y="2171969"/>
            <a:ext cx="10651165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115382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6</a:t>
            </a:fld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5F78D8B-9EA2-498A-9D5D-3CD4514CBD78}"/>
              </a:ext>
            </a:extLst>
          </p:cNvPr>
          <p:cNvSpPr txBox="1"/>
          <p:nvPr/>
        </p:nvSpPr>
        <p:spPr>
          <a:xfrm>
            <a:off x="1742702" y="235526"/>
            <a:ext cx="101167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Александр Григорьевич Лукашенко на торжественной церемонии открытия II Игр стран СНГ отметил: </a:t>
            </a: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«Мы сделали и будем делать все … для того, чтобы Игры стран Содружества стали настоящим символом дружбы, мира и созидания.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Девиз наших Игр – «Сильный характер – яркая игра!». Это не только про спорт. Это про каждого из нас.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Пришло время мужественных и решительных людей, людей, способных постоять за честь страны, за победы своих отцов и будущее своих детей. Это – наше время…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 невозможно – ни россиян, ни белорусов, других – вычеркнуть из международного олимпийского и спортивного движения. Вы всегда будете востребованы. Вы всегда будете в деле».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7AA4473C-1A15-4CC6-86A5-B1FE67A8DBF1}"/>
              </a:ext>
            </a:extLst>
          </p:cNvPr>
          <p:cNvSpPr/>
          <p:nvPr/>
        </p:nvSpPr>
        <p:spPr>
          <a:xfrm>
            <a:off x="733300" y="3458989"/>
            <a:ext cx="1879272" cy="23631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7D32A7CC-7B15-4C4F-8C34-0834264788FA}"/>
              </a:ext>
            </a:extLst>
          </p:cNvPr>
          <p:cNvSpPr/>
          <p:nvPr/>
        </p:nvSpPr>
        <p:spPr>
          <a:xfrm>
            <a:off x="2976854" y="3458989"/>
            <a:ext cx="1879272" cy="23631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26E4BF1F-4C9E-4371-986B-47B04B40FBC2}"/>
              </a:ext>
            </a:extLst>
          </p:cNvPr>
          <p:cNvSpPr/>
          <p:nvPr/>
        </p:nvSpPr>
        <p:spPr>
          <a:xfrm>
            <a:off x="5220408" y="3458989"/>
            <a:ext cx="1879272" cy="23631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3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E79CE975-58C3-4A56-8871-B3B78139E78A}"/>
              </a:ext>
            </a:extLst>
          </p:cNvPr>
          <p:cNvSpPr/>
          <p:nvPr/>
        </p:nvSpPr>
        <p:spPr>
          <a:xfrm>
            <a:off x="7463962" y="3458989"/>
            <a:ext cx="1879272" cy="23631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7CBD904D-0213-4510-A72B-B6FB810B6330}"/>
              </a:ext>
            </a:extLst>
          </p:cNvPr>
          <p:cNvSpPr/>
          <p:nvPr/>
        </p:nvSpPr>
        <p:spPr>
          <a:xfrm>
            <a:off x="9707517" y="3458989"/>
            <a:ext cx="1879272" cy="236318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5177C59-FA0F-49AD-AE01-8BBCB3549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05" y="5937050"/>
            <a:ext cx="514061" cy="5140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5B7FB8D-6C51-4E16-B829-303A67625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59" y="5937049"/>
            <a:ext cx="514061" cy="5140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23B47BF-0584-45E0-964F-29E2B60B9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46" y="5989520"/>
            <a:ext cx="514061" cy="5140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729E15E-5D81-4048-9FC1-263C1A2CF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567" y="5937048"/>
            <a:ext cx="514061" cy="5140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BDE43DA-2F7B-4578-BEB0-58ED39260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29" y="5914206"/>
            <a:ext cx="514061" cy="51406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02D6F73-07D1-4453-933E-5610B3061217}"/>
              </a:ext>
            </a:extLst>
          </p:cNvPr>
          <p:cNvSpPr/>
          <p:nvPr/>
        </p:nvSpPr>
        <p:spPr>
          <a:xfrm>
            <a:off x="23525" y="94624"/>
            <a:ext cx="12168475" cy="6795045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strike="sngStrike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Итоги медального зачета</a:t>
            </a:r>
            <a:endParaRPr lang="ru-RU" strike="sngStrike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830005" y="234651"/>
            <a:ext cx="8947835" cy="1626214"/>
          </a:xfrm>
          <a:prstGeom prst="rect">
            <a:avLst/>
          </a:prstGeom>
          <a:solidFill>
            <a:srgbClr val="F6F9F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Каковы результаты выступления белорусской команды на </a:t>
            </a:r>
            <a:b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Играх стран СНГ? </a:t>
            </a:r>
          </a:p>
          <a:p>
            <a:pPr marL="273050"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имена белорусских спортсменов, которые своими достижениями прославили Республику Беларусь на этих играх?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089124" y="234652"/>
            <a:ext cx="1879272" cy="1626214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3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1860865"/>
            <a:ext cx="514061" cy="5140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30D7695-5A23-47B4-92F2-E774DDA46935}"/>
              </a:ext>
            </a:extLst>
          </p:cNvPr>
          <p:cNvSpPr txBox="1"/>
          <p:nvPr/>
        </p:nvSpPr>
        <p:spPr>
          <a:xfrm>
            <a:off x="460363" y="7238706"/>
            <a:ext cx="37255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Женская борьба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5 золотых наград.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Арина Мартынова (до 55 кг),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Алеся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Гетманова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(до 57 кг),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Кристина Сазыкина (до 62 кг),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Ксения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Тереня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(до 65 кг),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Анна Маслакова (до 76 кг).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Таиландский бокс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Чемпионский титул завоевали Валерия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Хватик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(до 51 кг), Даниил Ермоленко (до 60 кг), Михаил Якимович (до 63,5 кг), Никита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Кокош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(до 86 кг).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Самбо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На высшую ступень пьедестала почета поднималась Даниэла Ждан (до 65 кг).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Плавание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Победительницей стала Алиса Белая (брасс, 100 м).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55E7127C-D165-4F9A-915E-72E4BE7CD668}"/>
              </a:ext>
            </a:extLst>
          </p:cNvPr>
          <p:cNvGrpSpPr/>
          <p:nvPr/>
        </p:nvGrpSpPr>
        <p:grpSpPr>
          <a:xfrm>
            <a:off x="868480" y="2294313"/>
            <a:ext cx="10888372" cy="4524608"/>
            <a:chOff x="868480" y="2294313"/>
            <a:chExt cx="10888372" cy="4524608"/>
          </a:xfrm>
        </p:grpSpPr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DA893372-A869-4A84-835A-FC784F8FA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42856" y="2320373"/>
              <a:ext cx="3473238" cy="4498548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7A681447-A02E-4BEC-A5C2-9443F7499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6493" y="2312734"/>
              <a:ext cx="4449635" cy="360147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8AB67E3D-5B45-435C-8650-9B4055D84F7C}"/>
                </a:ext>
              </a:extLst>
            </p:cNvPr>
            <p:cNvSpPr txBox="1"/>
            <p:nvPr/>
          </p:nvSpPr>
          <p:spPr>
            <a:xfrm>
              <a:off x="9118718" y="2294313"/>
              <a:ext cx="2638134" cy="42780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 видов спорта: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Баскетбол </a:t>
              </a:r>
              <a:r>
                <a:rPr lang="en-US" sz="1400" dirty="0"/>
                <a:t>3x3</a:t>
              </a:r>
              <a:r>
                <a:rPr lang="ru-RU" sz="1400" dirty="0"/>
                <a:t> 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Бокс 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Волейбол  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Гандбол 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Дзюдо  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Карате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Легкая атлетика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Мини-футбол 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Плавание 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Пляжный волейбол 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Пляжный футбол 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Самбо 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Современное пятиборье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Спортивная борьба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Стрельба из лука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Стрельба пулевая 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Таиландский бокс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Тяжелая атлетика 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Хоккей на траве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Художественная гимнастика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FD8E423B-38D2-408A-9E06-88A244746EFD}"/>
                </a:ext>
              </a:extLst>
            </p:cNvPr>
            <p:cNvSpPr txBox="1"/>
            <p:nvPr/>
          </p:nvSpPr>
          <p:spPr>
            <a:xfrm>
              <a:off x="2504826" y="6062937"/>
              <a:ext cx="285913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i="1" dirty="0"/>
                <a:t>Больше информации о </a:t>
              </a:r>
              <a:br>
                <a:rPr lang="ru-RU" i="1" dirty="0"/>
              </a:br>
              <a:r>
                <a:rPr lang="en-US" i="1" dirty="0"/>
                <a:t>II </a:t>
              </a:r>
              <a:r>
                <a:rPr lang="ru-RU" i="1" dirty="0"/>
                <a:t>Играх стран СНГ </a:t>
              </a: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="" xmlns:a16="http://schemas.microsoft.com/office/drawing/2014/main" id="{B6D9BCBC-BAA5-40D7-8F51-1F1C942BC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480" y="6077881"/>
              <a:ext cx="514061" cy="514061"/>
            </a:xfrm>
            <a:prstGeom prst="rect">
              <a:avLst/>
            </a:prstGeom>
          </p:spPr>
        </p:pic>
      </p:grpSp>
      <p:sp>
        <p:nvSpPr>
          <p:cNvPr id="8" name="Прямоугольник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F2D76281-0610-4A22-A4BD-F5CF027E0765}"/>
              </a:ext>
            </a:extLst>
          </p:cNvPr>
          <p:cNvSpPr/>
          <p:nvPr/>
        </p:nvSpPr>
        <p:spPr>
          <a:xfrm>
            <a:off x="0" y="-39079"/>
            <a:ext cx="12192000" cy="6858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hlinkClick r:id="rId9"/>
            <a:extLst>
              <a:ext uri="{FF2B5EF4-FFF2-40B4-BE49-F238E27FC236}">
                <a16:creationId xmlns="" xmlns:a16="http://schemas.microsoft.com/office/drawing/2014/main" id="{23D881AD-5548-4B1E-8F38-7DDFA5A85B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4873" y="5830276"/>
            <a:ext cx="1027724" cy="1027724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076124" y="1914250"/>
            <a:ext cx="10651165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37357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7</a:t>
            </a:fld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5F78D8B-9EA2-498A-9D5D-3CD4514CBD78}"/>
              </a:ext>
            </a:extLst>
          </p:cNvPr>
          <p:cNvSpPr txBox="1"/>
          <p:nvPr/>
        </p:nvSpPr>
        <p:spPr>
          <a:xfrm>
            <a:off x="1742702" y="235526"/>
            <a:ext cx="101167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Александр Григорьевич Лукашенко на торжественной церемонии открытия II Игр стран СНГ отметил: </a:t>
            </a: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«Мы сделали и будем делать все … для того, чтобы Игры стран Содружества стали настоящим символом дружбы, мира и созидания.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Девиз наших Игр – «Сильный характер – яркая игра!». Это не только про спорт. Это про каждого из нас.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Пришло время мужественных и решительных людей, людей, способных постоять за честь страны, за победы своих отцов и будущее своих детей. Это – наше время…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 невозможно – ни россиян, ни белорусов, других – вычеркнуть из международного олимпийского и спортивного движения. Вы всегда будете востребованы. Вы всегда будете в деле».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7AA4473C-1A15-4CC6-86A5-B1FE67A8DBF1}"/>
              </a:ext>
            </a:extLst>
          </p:cNvPr>
          <p:cNvSpPr/>
          <p:nvPr/>
        </p:nvSpPr>
        <p:spPr>
          <a:xfrm>
            <a:off x="733300" y="3458989"/>
            <a:ext cx="1879272" cy="23631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7D32A7CC-7B15-4C4F-8C34-0834264788FA}"/>
              </a:ext>
            </a:extLst>
          </p:cNvPr>
          <p:cNvSpPr/>
          <p:nvPr/>
        </p:nvSpPr>
        <p:spPr>
          <a:xfrm>
            <a:off x="2976854" y="3458989"/>
            <a:ext cx="1879272" cy="23631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26E4BF1F-4C9E-4371-986B-47B04B40FBC2}"/>
              </a:ext>
            </a:extLst>
          </p:cNvPr>
          <p:cNvSpPr/>
          <p:nvPr/>
        </p:nvSpPr>
        <p:spPr>
          <a:xfrm>
            <a:off x="5220408" y="3458989"/>
            <a:ext cx="1879272" cy="23631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3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E79CE975-58C3-4A56-8871-B3B78139E78A}"/>
              </a:ext>
            </a:extLst>
          </p:cNvPr>
          <p:cNvSpPr/>
          <p:nvPr/>
        </p:nvSpPr>
        <p:spPr>
          <a:xfrm>
            <a:off x="7463962" y="3458989"/>
            <a:ext cx="1879272" cy="23631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7CBD904D-0213-4510-A72B-B6FB810B6330}"/>
              </a:ext>
            </a:extLst>
          </p:cNvPr>
          <p:cNvSpPr/>
          <p:nvPr/>
        </p:nvSpPr>
        <p:spPr>
          <a:xfrm>
            <a:off x="9707517" y="3458989"/>
            <a:ext cx="1879272" cy="236318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5177C59-FA0F-49AD-AE01-8BBCB3549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05" y="5937050"/>
            <a:ext cx="514061" cy="5140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5B7FB8D-6C51-4E16-B829-303A67625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59" y="5937049"/>
            <a:ext cx="514061" cy="5140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23B47BF-0584-45E0-964F-29E2B60B9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46" y="5989520"/>
            <a:ext cx="514061" cy="5140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729E15E-5D81-4048-9FC1-263C1A2CF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567" y="5937048"/>
            <a:ext cx="514061" cy="5140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BDE43DA-2F7B-4578-BEB0-58ED39260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29" y="5914206"/>
            <a:ext cx="514061" cy="514061"/>
          </a:xfrm>
          <a:prstGeom prst="rect">
            <a:avLst/>
          </a:prstGeom>
        </p:spPr>
      </p:pic>
      <p:sp>
        <p:nvSpPr>
          <p:cNvPr id="3" name="Прямоугольник 2">
            <a:hlinkClick r:id="rId4" action="ppaction://hlinksldjump"/>
            <a:extLst>
              <a:ext uri="{FF2B5EF4-FFF2-40B4-BE49-F238E27FC236}">
                <a16:creationId xmlns="" xmlns:a16="http://schemas.microsoft.com/office/drawing/2014/main" id="{702D6F73-07D1-4453-933E-5610B3061217}"/>
              </a:ext>
            </a:extLst>
          </p:cNvPr>
          <p:cNvSpPr/>
          <p:nvPr/>
        </p:nvSpPr>
        <p:spPr>
          <a:xfrm>
            <a:off x="-19069" y="14658"/>
            <a:ext cx="12211069" cy="6873112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763920" y="401572"/>
            <a:ext cx="8947835" cy="1258421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считаете, почему в социально-экономическом развитии нашей страны особое значение придается развитию туризма?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060590" y="384787"/>
            <a:ext cx="1879272" cy="1333095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4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3" y="2002953"/>
            <a:ext cx="514061" cy="514061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686E6B6C-BF9E-4535-9A50-D232A08B8601}"/>
              </a:ext>
            </a:extLst>
          </p:cNvPr>
          <p:cNvGrpSpPr/>
          <p:nvPr/>
        </p:nvGrpSpPr>
        <p:grpSpPr>
          <a:xfrm>
            <a:off x="1021274" y="2374274"/>
            <a:ext cx="10703611" cy="3960652"/>
            <a:chOff x="1021274" y="2374274"/>
            <a:chExt cx="10703611" cy="3960652"/>
          </a:xfrm>
        </p:grpSpPr>
        <p:pic>
          <p:nvPicPr>
            <p:cNvPr id="4098" name="Picture 2" descr="Коллаж. Карта Беларуси и фото">
              <a:extLst>
                <a:ext uri="{FF2B5EF4-FFF2-40B4-BE49-F238E27FC236}">
                  <a16:creationId xmlns="" xmlns:a16="http://schemas.microsoft.com/office/drawing/2014/main" id="{5C3DB2FC-EAA8-4BF2-AC2C-9801FA786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590" y="2552338"/>
              <a:ext cx="3455101" cy="2591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795C756-F0AB-4783-B6D7-48B411357FC9}"/>
                </a:ext>
              </a:extLst>
            </p:cNvPr>
            <p:cNvSpPr txBox="1"/>
            <p:nvPr/>
          </p:nvSpPr>
          <p:spPr>
            <a:xfrm>
              <a:off x="1021274" y="5218860"/>
              <a:ext cx="10703611" cy="11160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72000" rtlCol="0">
              <a:spAutoFit/>
            </a:bodyPr>
            <a:lstStyle/>
            <a:p>
              <a:pPr indent="450215" algn="just">
                <a:lnSpc>
                  <a:spcPct val="90000"/>
                </a:lnSpc>
              </a:pPr>
              <a:r>
                <a:rPr lang="ru-RU" sz="1800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 последние годы все более популярным становится </a:t>
              </a:r>
              <a:r>
                <a:rPr lang="ru-RU" sz="1800" b="1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лечебно-оздоровительный</a:t>
              </a:r>
              <a:r>
                <a:rPr lang="ru-RU" sz="1800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ru-RU" sz="1800" b="1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религиозный туризм</a:t>
              </a:r>
              <a:r>
                <a:rPr lang="ru-RU" sz="1800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ru-RU" sz="1800" b="1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военно-исторический туризм</a:t>
              </a:r>
              <a:r>
                <a:rPr lang="ru-RU" sz="1800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450215" algn="just">
                <a:lnSpc>
                  <a:spcPct val="90000"/>
                </a:lnSpc>
              </a:pPr>
              <a:r>
                <a:rPr lang="ru-RU" sz="1800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Множество зарубежных гостей приезжают в Беларусь, чтобы посетить разнообразные культурные и спортивные мероприятия международного уровня.</a:t>
              </a:r>
              <a:endPara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F9BEC0FB-8B70-485B-AF24-AEEA473B4189}"/>
                </a:ext>
              </a:extLst>
            </p:cNvPr>
            <p:cNvSpPr txBox="1"/>
            <p:nvPr/>
          </p:nvSpPr>
          <p:spPr>
            <a:xfrm>
              <a:off x="4580596" y="2374274"/>
              <a:ext cx="7131159" cy="29338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144000" rtlCol="0">
              <a:spAutoFit/>
            </a:bodyPr>
            <a:lstStyle/>
            <a:p>
              <a:pPr indent="450215" algn="just">
                <a:lnSpc>
                  <a:spcPct val="90000"/>
                </a:lnSpc>
              </a:pPr>
              <a:r>
                <a:rPr lang="ru-RU" sz="1800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Государственная программа «</a:t>
              </a:r>
              <a:r>
                <a:rPr lang="ru-RU" sz="1800" b="1" spc="25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Беларусь гостеприимная</a:t>
              </a:r>
              <a:r>
                <a:rPr lang="ru-RU" sz="1800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» на 2021-2025 годы направлена на формирование и развитие современного конкурентоспособного туристического комплекса, увеличение вклада туризма в развитие национальной экономики.</a:t>
              </a:r>
              <a:endPara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450215" algn="just">
                <a:lnSpc>
                  <a:spcPct val="90000"/>
                </a:lnSpc>
              </a:pPr>
              <a:r>
                <a:rPr lang="ru-RU" sz="1800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 Беларуси активно разрабатываются </a:t>
              </a:r>
              <a:r>
                <a:rPr lang="ru-RU" sz="1800" b="1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зеленые маршруты</a:t>
              </a:r>
              <a:r>
                <a:rPr lang="ru-RU" sz="1800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которые создаются вдоль естественных зеленых коридоров, долин рек, исторических торговых путей и старых железных дорог.</a:t>
              </a:r>
              <a:endPara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450215" algn="just">
                <a:lnSpc>
                  <a:spcPct val="90000"/>
                </a:lnSpc>
              </a:pPr>
              <a:r>
                <a:rPr lang="ru-RU" sz="1800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Особое внимание в Беларуси уделяется </a:t>
              </a:r>
              <a:r>
                <a:rPr lang="ru-RU" sz="1800" b="1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развитию </a:t>
              </a:r>
              <a:r>
                <a:rPr lang="ru-RU" sz="1800" b="1" spc="25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агроэкотуризма</a:t>
              </a:r>
              <a:r>
                <a:rPr lang="ru-RU" sz="1800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Сегодня туристов готовы принять более 2 тыс. сельских усадеб. Все они абсолютно разные и по-своему колоритные.</a:t>
              </a:r>
              <a:endPara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6" name="Прямоугольник 25">
            <a:hlinkClick r:id="rId4" action="ppaction://hlinksldjump"/>
            <a:extLst>
              <a:ext uri="{FF2B5EF4-FFF2-40B4-BE49-F238E27FC236}">
                <a16:creationId xmlns="" xmlns:a16="http://schemas.microsoft.com/office/drawing/2014/main" id="{9023CEBD-B207-4346-BBB0-AD565FE365EC}"/>
              </a:ext>
            </a:extLst>
          </p:cNvPr>
          <p:cNvSpPr/>
          <p:nvPr/>
        </p:nvSpPr>
        <p:spPr>
          <a:xfrm>
            <a:off x="0" y="39079"/>
            <a:ext cx="12192000" cy="6858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073720" y="1932745"/>
            <a:ext cx="10651165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422354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8</a:t>
            </a:fld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5F78D8B-9EA2-498A-9D5D-3CD4514CBD78}"/>
              </a:ext>
            </a:extLst>
          </p:cNvPr>
          <p:cNvSpPr txBox="1"/>
          <p:nvPr/>
        </p:nvSpPr>
        <p:spPr>
          <a:xfrm>
            <a:off x="1742702" y="235526"/>
            <a:ext cx="101167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Александр Григорьевич Лукашенко на торжественной церемонии открытия II Игр стран СНГ отметил: </a:t>
            </a: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«Мы сделали и будем делать все … для того, чтобы Игры стран Содружества стали настоящим символом дружбы, мира и созидания.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Девиз наших Игр – «Сильный характер – яркая игра!». Это не только про спорт. Это про каждого из нас.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Пришло время мужественных и решительных людей, людей, способных постоять за честь страны, за победы своих отцов и будущее своих детей. Это – наше время…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 невозможно – ни россиян, ни белорусов, других – вычеркнуть из международного олимпийского и спортивного движения. Вы всегда будете востребованы. Вы всегда будете в деле».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7AA4473C-1A15-4CC6-86A5-B1FE67A8DBF1}"/>
              </a:ext>
            </a:extLst>
          </p:cNvPr>
          <p:cNvSpPr/>
          <p:nvPr/>
        </p:nvSpPr>
        <p:spPr>
          <a:xfrm>
            <a:off x="733300" y="3458989"/>
            <a:ext cx="1879272" cy="23631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7D32A7CC-7B15-4C4F-8C34-0834264788FA}"/>
              </a:ext>
            </a:extLst>
          </p:cNvPr>
          <p:cNvSpPr/>
          <p:nvPr/>
        </p:nvSpPr>
        <p:spPr>
          <a:xfrm>
            <a:off x="2976854" y="3458989"/>
            <a:ext cx="1879272" cy="23631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26E4BF1F-4C9E-4371-986B-47B04B40FBC2}"/>
              </a:ext>
            </a:extLst>
          </p:cNvPr>
          <p:cNvSpPr/>
          <p:nvPr/>
        </p:nvSpPr>
        <p:spPr>
          <a:xfrm>
            <a:off x="5220408" y="3458989"/>
            <a:ext cx="1879272" cy="23631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3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E79CE975-58C3-4A56-8871-B3B78139E78A}"/>
              </a:ext>
            </a:extLst>
          </p:cNvPr>
          <p:cNvSpPr/>
          <p:nvPr/>
        </p:nvSpPr>
        <p:spPr>
          <a:xfrm>
            <a:off x="7463962" y="3458989"/>
            <a:ext cx="1879272" cy="23631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7CBD904D-0213-4510-A72B-B6FB810B6330}"/>
              </a:ext>
            </a:extLst>
          </p:cNvPr>
          <p:cNvSpPr/>
          <p:nvPr/>
        </p:nvSpPr>
        <p:spPr>
          <a:xfrm>
            <a:off x="9707517" y="3458989"/>
            <a:ext cx="1879272" cy="236318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5177C59-FA0F-49AD-AE01-8BBCB3549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05" y="5937050"/>
            <a:ext cx="514061" cy="5140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5B7FB8D-6C51-4E16-B829-303A67625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59" y="5937049"/>
            <a:ext cx="514061" cy="5140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23B47BF-0584-45E0-964F-29E2B60B9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46" y="5989520"/>
            <a:ext cx="514061" cy="5140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729E15E-5D81-4048-9FC1-263C1A2CF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567" y="5937048"/>
            <a:ext cx="514061" cy="5140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BDE43DA-2F7B-4578-BEB0-58ED39260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29" y="5914206"/>
            <a:ext cx="514061" cy="514061"/>
          </a:xfrm>
          <a:prstGeom prst="rect">
            <a:avLst/>
          </a:prstGeom>
        </p:spPr>
      </p:pic>
      <p:sp>
        <p:nvSpPr>
          <p:cNvPr id="25" name="Прямоугольник 24">
            <a:hlinkClick r:id="rId4" action="ppaction://hlinksldjump"/>
            <a:extLst>
              <a:ext uri="{FF2B5EF4-FFF2-40B4-BE49-F238E27FC236}">
                <a16:creationId xmlns="" xmlns:a16="http://schemas.microsoft.com/office/drawing/2014/main" id="{ED1EF5D7-8F29-42E4-99BA-8571427F2189}"/>
              </a:ext>
            </a:extLst>
          </p:cNvPr>
          <p:cNvSpPr/>
          <p:nvPr/>
        </p:nvSpPr>
        <p:spPr>
          <a:xfrm>
            <a:off x="-19069" y="14658"/>
            <a:ext cx="12211069" cy="6873112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763920" y="784273"/>
            <a:ext cx="8947835" cy="863250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из спортсменов завоевал первую олимпийскую медаль в истории белорусского женского фристайла?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060590" y="767488"/>
            <a:ext cx="1879272" cy="826835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3" y="2334035"/>
            <a:ext cx="514061" cy="514061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81FDD338-EBBD-4C60-9354-6AE086A1D68E}"/>
              </a:ext>
            </a:extLst>
          </p:cNvPr>
          <p:cNvGrpSpPr/>
          <p:nvPr/>
        </p:nvGrpSpPr>
        <p:grpSpPr>
          <a:xfrm>
            <a:off x="1103766" y="2124056"/>
            <a:ext cx="10581021" cy="3561236"/>
            <a:chOff x="1103766" y="2124056"/>
            <a:chExt cx="10581021" cy="3561236"/>
          </a:xfrm>
        </p:grpSpPr>
        <p:sp>
          <p:nvSpPr>
            <p:cNvPr id="3" name="Прямоугольник 2">
              <a:extLst>
                <a:ext uri="{FF2B5EF4-FFF2-40B4-BE49-F238E27FC236}">
                  <a16:creationId xmlns="" xmlns:a16="http://schemas.microsoft.com/office/drawing/2014/main" id="{702D6F73-07D1-4453-933E-5610B3061217}"/>
                </a:ext>
              </a:extLst>
            </p:cNvPr>
            <p:cNvSpPr/>
            <p:nvPr/>
          </p:nvSpPr>
          <p:spPr>
            <a:xfrm>
              <a:off x="6337865" y="2135207"/>
              <a:ext cx="5346922" cy="3538934"/>
            </a:xfrm>
            <a:prstGeom prst="rect">
              <a:avLst/>
            </a:prstGeom>
            <a:solidFill>
              <a:srgbClr val="FFFFFF">
                <a:alpha val="7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 algn="just"/>
              <a:r>
                <a:rPr lang="ru-RU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Цупер</a:t>
              </a: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Алла Петровна </a:t>
              </a: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</a:p>
            <a:p>
              <a:pPr marL="177800" algn="just"/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тренер-администратор национальной команды Республики Беларусь по фристайлу, чемпион Олимпийских игр 2014 года, заслуженный мастер спорта, кавалер ордена Отечества III степени, член комиссии спортсменов Национального олимпийского комитета Республики Беларусь. </a:t>
              </a:r>
            </a:p>
            <a:p>
              <a:pPr marL="177800" algn="just"/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122" name="Picture 2">
              <a:extLst>
                <a:ext uri="{FF2B5EF4-FFF2-40B4-BE49-F238E27FC236}">
                  <a16:creationId xmlns="" xmlns:a16="http://schemas.microsoft.com/office/drawing/2014/main" id="{DE898E53-F7E6-4181-8F86-44F8D3BDE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766" y="2124056"/>
              <a:ext cx="5261067" cy="356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Прямоугольник 21">
            <a:hlinkClick r:id="rId4" action="ppaction://hlinksldjump"/>
            <a:extLst>
              <a:ext uri="{FF2B5EF4-FFF2-40B4-BE49-F238E27FC236}">
                <a16:creationId xmlns="" xmlns:a16="http://schemas.microsoft.com/office/drawing/2014/main" id="{8B3A55BB-4857-4E6A-A2A2-1CC6C4DD8F5B}"/>
              </a:ext>
            </a:extLst>
          </p:cNvPr>
          <p:cNvSpPr/>
          <p:nvPr/>
        </p:nvSpPr>
        <p:spPr>
          <a:xfrm>
            <a:off x="-9535" y="-71252"/>
            <a:ext cx="12192000" cy="6858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060590" y="1702730"/>
            <a:ext cx="10651165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293018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9</a:t>
            </a:fld>
            <a:endParaRPr lang="x-none"/>
          </a:p>
        </p:txBody>
      </p:sp>
      <p:sp>
        <p:nvSpPr>
          <p:cNvPr id="7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4291993" y="4324869"/>
            <a:ext cx="7914803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000" b="1" dirty="0">
                <a:solidFill>
                  <a:srgbClr val="891114"/>
                </a:solidFill>
                <a:latin typeface="Arial Black" panose="020B0A04020102020204" pitchFamily="34" charset="0"/>
                <a:cs typeface="Arial"/>
              </a:rPr>
              <a:t>Герои </a:t>
            </a:r>
            <a:r>
              <a:rPr lang="ru-RU" sz="7000" b="1" dirty="0" smtClean="0">
                <a:solidFill>
                  <a:srgbClr val="891114"/>
                </a:solidFill>
                <a:latin typeface="Arial Black" panose="020B0A04020102020204" pitchFamily="34" charset="0"/>
                <a:cs typeface="Arial"/>
              </a:rPr>
              <a:t>спорта </a:t>
            </a:r>
            <a:r>
              <a:rPr lang="ru-RU" sz="7000" b="1" dirty="0" err="1" smtClean="0">
                <a:solidFill>
                  <a:srgbClr val="891114"/>
                </a:solidFill>
                <a:latin typeface="Arial Black" panose="020B0A04020102020204" pitchFamily="34" charset="0"/>
                <a:cs typeface="Arial"/>
              </a:rPr>
              <a:t>Волковыщины</a:t>
            </a:r>
            <a:endParaRPr lang="x-none" sz="7000" b="1" dirty="0">
              <a:solidFill>
                <a:srgbClr val="891114"/>
              </a:solidFill>
              <a:latin typeface="Arial Black" panose="020B0A04020102020204" pitchFamily="34" charset="0"/>
              <a:cs typeface="Arial"/>
            </a:endParaRPr>
          </a:p>
        </p:txBody>
      </p:sp>
      <p:pic>
        <p:nvPicPr>
          <p:cNvPr id="13" name="Рисунок 1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47F7905B-973E-45CF-AF45-9EB90AFFF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8" y="131110"/>
            <a:ext cx="1013244" cy="11374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89C4255-6956-4B16-81DA-461CB39A58EB}"/>
              </a:ext>
            </a:extLst>
          </p:cNvPr>
          <p:cNvSpPr txBox="1"/>
          <p:nvPr/>
        </p:nvSpPr>
        <p:spPr>
          <a:xfrm>
            <a:off x="4291993" y="1124969"/>
            <a:ext cx="7914803" cy="1089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2B436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</a:t>
            </a:r>
            <a:r>
              <a:rPr lang="ru-RU" sz="4000" b="1" dirty="0" smtClean="0">
                <a:solidFill>
                  <a:srgbClr val="2B436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4000" b="1" dirty="0">
              <a:solidFill>
                <a:srgbClr val="2B436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2B436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В ЛИЦАХ</a:t>
            </a:r>
            <a:endParaRPr lang="ru-RU" sz="5400" b="1" dirty="0">
              <a:solidFill>
                <a:srgbClr val="2B436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A253AF8-BC33-4162-B93B-1A447E0D3F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90" y="3302095"/>
            <a:ext cx="4017804" cy="30090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00D686A-B982-47FF-8C2A-60CCF880B00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7533" y="55174"/>
            <a:ext cx="3444460" cy="293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2953</TotalTime>
  <Words>1925</Words>
  <Application>Microsoft Office PowerPoint</Application>
  <PresentationFormat>Произвольный</PresentationFormat>
  <Paragraphs>195</Paragraphs>
  <Slides>19</Slides>
  <Notes>13</Notes>
  <HiddenSlides>5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Times New Roman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Максим Заговалко - победитель всемирных школьных игр в метании диска. На протяжении двух дней в Белграде (Сербия) проходили Всемирные школьные игры.  Максим, метнув снаряд на 59 метров 63 сантиметра, победил своих конкурентов.  Обладатель серебряной награды из Намибии отстал от белоруса почти на 9 метров. Феноменальный результат воспитанника СДЮШОР № 1!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User</cp:lastModifiedBy>
  <cp:revision>253</cp:revision>
  <cp:lastPrinted>2018-12-07T06:48:34Z</cp:lastPrinted>
  <dcterms:created xsi:type="dcterms:W3CDTF">2018-12-03T10:14:15Z</dcterms:created>
  <dcterms:modified xsi:type="dcterms:W3CDTF">2023-09-26T19:26:22Z</dcterms:modified>
</cp:coreProperties>
</file>